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001" r:id="rId1"/>
  </p:sldMasterIdLst>
  <p:notesMasterIdLst>
    <p:notesMasterId r:id="rId39"/>
  </p:notesMasterIdLst>
  <p:sldIdLst>
    <p:sldId id="303" r:id="rId2"/>
    <p:sldId id="316" r:id="rId3"/>
    <p:sldId id="258" r:id="rId4"/>
    <p:sldId id="259" r:id="rId5"/>
    <p:sldId id="260" r:id="rId6"/>
    <p:sldId id="267" r:id="rId7"/>
    <p:sldId id="261" r:id="rId8"/>
    <p:sldId id="305" r:id="rId9"/>
    <p:sldId id="307" r:id="rId10"/>
    <p:sldId id="306" r:id="rId11"/>
    <p:sldId id="308" r:id="rId12"/>
    <p:sldId id="309" r:id="rId13"/>
    <p:sldId id="310" r:id="rId14"/>
    <p:sldId id="311" r:id="rId15"/>
    <p:sldId id="326" r:id="rId16"/>
    <p:sldId id="270" r:id="rId17"/>
    <p:sldId id="315" r:id="rId18"/>
    <p:sldId id="314" r:id="rId19"/>
    <p:sldId id="317" r:id="rId20"/>
    <p:sldId id="324" r:id="rId21"/>
    <p:sldId id="273" r:id="rId22"/>
    <p:sldId id="274" r:id="rId23"/>
    <p:sldId id="318" r:id="rId24"/>
    <p:sldId id="319" r:id="rId25"/>
    <p:sldId id="320" r:id="rId26"/>
    <p:sldId id="321" r:id="rId27"/>
    <p:sldId id="322" r:id="rId28"/>
    <p:sldId id="323" r:id="rId29"/>
    <p:sldId id="286" r:id="rId30"/>
    <p:sldId id="275" r:id="rId31"/>
    <p:sldId id="276" r:id="rId32"/>
    <p:sldId id="277" r:id="rId33"/>
    <p:sldId id="278" r:id="rId34"/>
    <p:sldId id="268" r:id="rId35"/>
    <p:sldId id="327" r:id="rId36"/>
    <p:sldId id="282" r:id="rId37"/>
    <p:sldId id="27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97EA4E-360D-44F0-8788-3C47B9330EA7}">
          <p14:sldIdLst>
            <p14:sldId id="303"/>
            <p14:sldId id="316"/>
            <p14:sldId id="258"/>
            <p14:sldId id="259"/>
            <p14:sldId id="260"/>
            <p14:sldId id="267"/>
            <p14:sldId id="261"/>
            <p14:sldId id="305"/>
            <p14:sldId id="307"/>
            <p14:sldId id="306"/>
            <p14:sldId id="308"/>
            <p14:sldId id="309"/>
            <p14:sldId id="310"/>
            <p14:sldId id="311"/>
            <p14:sldId id="326"/>
            <p14:sldId id="270"/>
            <p14:sldId id="315"/>
          </p14:sldIdLst>
        </p14:section>
        <p14:section name="Untitled Section" id="{244D5C74-A704-485F-91F2-2DD9D75715F6}">
          <p14:sldIdLst>
            <p14:sldId id="314"/>
            <p14:sldId id="317"/>
            <p14:sldId id="324"/>
            <p14:sldId id="273"/>
            <p14:sldId id="274"/>
            <p14:sldId id="318"/>
            <p14:sldId id="319"/>
            <p14:sldId id="320"/>
            <p14:sldId id="321"/>
            <p14:sldId id="322"/>
            <p14:sldId id="323"/>
            <p14:sldId id="286"/>
            <p14:sldId id="275"/>
            <p14:sldId id="276"/>
            <p14:sldId id="277"/>
            <p14:sldId id="278"/>
            <p14:sldId id="268"/>
            <p14:sldId id="327"/>
            <p14:sldId id="282"/>
            <p14:sldId id="27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83770" autoAdjust="0"/>
  </p:normalViewPr>
  <p:slideViewPr>
    <p:cSldViewPr snapToGrid="0">
      <p:cViewPr varScale="1">
        <p:scale>
          <a:sx n="72" d="100"/>
          <a:sy n="72" d="100"/>
        </p:scale>
        <p:origin x="1334"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3498981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339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45174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5652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227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7437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1201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642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575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518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02310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4336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49042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03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317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68836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4230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2514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t>4/18/2022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396218727"/>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0526"/>
            <a:ext cx="12277725" cy="7663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3110872" y="2505670"/>
            <a:ext cx="5686172" cy="923330"/>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spAutoFit/>
          </a:bodyP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ENZ BOOK CLUB</a:t>
            </a:r>
            <a:endPar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2" name="Picture 1">
            <a:extLst>
              <a:ext uri="{FF2B5EF4-FFF2-40B4-BE49-F238E27FC236}">
                <a16:creationId xmlns:a16="http://schemas.microsoft.com/office/drawing/2014/main" id="{6B0D6CD1-8646-437A-A8FD-CD20699C503C}"/>
              </a:ext>
            </a:extLst>
          </p:cNvPr>
          <p:cNvPicPr>
            <a:picLocks noChangeAspect="1"/>
          </p:cNvPicPr>
          <p:nvPr/>
        </p:nvPicPr>
        <p:blipFill>
          <a:blip r:embed="rId3"/>
          <a:stretch>
            <a:fillRect/>
          </a:stretch>
        </p:blipFill>
        <p:spPr>
          <a:xfrm>
            <a:off x="9496702" y="-123177"/>
            <a:ext cx="2857500" cy="160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B492F-0134-4FBD-99FB-DF6BE5B5D390}"/>
              </a:ext>
            </a:extLst>
          </p:cNvPr>
          <p:cNvSpPr>
            <a:spLocks noGrp="1"/>
          </p:cNvSpPr>
          <p:nvPr>
            <p:ph type="ctrTitle"/>
          </p:nvPr>
        </p:nvSpPr>
        <p:spPr>
          <a:xfrm>
            <a:off x="1638300" y="313094"/>
            <a:ext cx="8915399" cy="1126283"/>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b="1" dirty="0">
                <a:solidFill>
                  <a:schemeClr val="bg1"/>
                </a:solidFill>
              </a:rPr>
              <a:t>Advantages of spring boot</a:t>
            </a:r>
            <a:endParaRPr lang="en-IN" b="1" dirty="0">
              <a:solidFill>
                <a:schemeClr val="bg1"/>
              </a:solidFill>
            </a:endParaRPr>
          </a:p>
        </p:txBody>
      </p:sp>
      <p:sp>
        <p:nvSpPr>
          <p:cNvPr id="3" name="Subtitle 2">
            <a:extLst>
              <a:ext uri="{FF2B5EF4-FFF2-40B4-BE49-F238E27FC236}">
                <a16:creationId xmlns:a16="http://schemas.microsoft.com/office/drawing/2014/main" id="{DC2933B9-4B9B-4288-B200-CCC3AC8AC44D}"/>
              </a:ext>
            </a:extLst>
          </p:cNvPr>
          <p:cNvSpPr>
            <a:spLocks noGrp="1"/>
          </p:cNvSpPr>
          <p:nvPr>
            <p:ph type="subTitle" idx="1"/>
          </p:nvPr>
        </p:nvSpPr>
        <p:spPr>
          <a:xfrm>
            <a:off x="2575542" y="1712420"/>
            <a:ext cx="8218857" cy="4143374"/>
          </a:xfrm>
        </p:spPr>
        <p:txBody>
          <a:bodyPr>
            <a:normAutofit/>
          </a:bodyPr>
          <a:lstStyle/>
          <a:p>
            <a:pPr algn="l"/>
            <a:r>
              <a:rPr lang="en-US" sz="2000" dirty="0">
                <a:latin typeface="Times New Roman" panose="02020603050405020304" pitchFamily="18" charset="0"/>
                <a:cs typeface="Times New Roman" panose="02020603050405020304" pitchFamily="18" charset="0"/>
              </a:rPr>
              <a:t>-</a:t>
            </a:r>
          </a:p>
          <a:p>
            <a:pPr algn="l"/>
            <a:r>
              <a:rPr lang="en-US" sz="2000" dirty="0">
                <a:solidFill>
                  <a:schemeClr val="tx1"/>
                </a:solidFill>
                <a:latin typeface="Times New Roman" panose="02020603050405020304" pitchFamily="18" charset="0"/>
                <a:cs typeface="Times New Roman" panose="02020603050405020304" pitchFamily="18" charset="0"/>
              </a:rPr>
              <a:t>Spring Boot offers the following advantages to its developers −</a:t>
            </a:r>
          </a:p>
          <a:p>
            <a:pPr marL="342900"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Easy to understand and develop spring applications</a:t>
            </a:r>
          </a:p>
          <a:p>
            <a:pPr marL="342900"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Increases productivity</a:t>
            </a:r>
          </a:p>
          <a:p>
            <a:pPr marL="342900"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Reduces the development time.</a:t>
            </a:r>
          </a:p>
          <a:p>
            <a:pPr algn="l"/>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04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A5A40-05E3-44C3-8CAF-55A8F2EE5CE2}"/>
              </a:ext>
            </a:extLst>
          </p:cNvPr>
          <p:cNvSpPr>
            <a:spLocks noGrp="1"/>
          </p:cNvSpPr>
          <p:nvPr>
            <p:ph type="ctrTitle"/>
          </p:nvPr>
        </p:nvSpPr>
        <p:spPr>
          <a:xfrm>
            <a:off x="1959430" y="585926"/>
            <a:ext cx="8273140" cy="800749"/>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b="1" dirty="0">
                <a:solidFill>
                  <a:schemeClr val="bg1"/>
                </a:solidFill>
              </a:rPr>
              <a:t>Why Spring Boot?</a:t>
            </a:r>
            <a:endParaRPr lang="en-IN" b="1" dirty="0">
              <a:solidFill>
                <a:schemeClr val="bg1"/>
              </a:solidFill>
            </a:endParaRPr>
          </a:p>
        </p:txBody>
      </p:sp>
      <p:sp>
        <p:nvSpPr>
          <p:cNvPr id="3" name="Subtitle 2">
            <a:extLst>
              <a:ext uri="{FF2B5EF4-FFF2-40B4-BE49-F238E27FC236}">
                <a16:creationId xmlns:a16="http://schemas.microsoft.com/office/drawing/2014/main" id="{8B72FD56-2741-4DC7-A1FE-F3F9D75CB1FD}"/>
              </a:ext>
            </a:extLst>
          </p:cNvPr>
          <p:cNvSpPr>
            <a:spLocks noGrp="1"/>
          </p:cNvSpPr>
          <p:nvPr>
            <p:ph type="subTitle" idx="1"/>
          </p:nvPr>
        </p:nvSpPr>
        <p:spPr>
          <a:xfrm>
            <a:off x="2065892" y="1216241"/>
            <a:ext cx="8915399" cy="3724182"/>
          </a:xfrm>
        </p:spPr>
        <p:txBody>
          <a:bodyPr>
            <a:noAutofit/>
          </a:bodyPr>
          <a:lstStyle/>
          <a:p>
            <a:pPr lvl="1" algn="l"/>
            <a:endParaRPr lang="en-US" dirty="0">
              <a:solidFill>
                <a:schemeClr val="tx1"/>
              </a:solidFill>
              <a:latin typeface="Times New Roman" panose="02020603050405020304" pitchFamily="18" charset="0"/>
              <a:cs typeface="Times New Roman" panose="02020603050405020304" pitchFamily="18" charset="0"/>
            </a:endParaRPr>
          </a:p>
          <a:p>
            <a:pPr lvl="1" algn="l"/>
            <a:endParaRPr lang="en-US" dirty="0">
              <a:solidFill>
                <a:schemeClr val="tx1"/>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It provides a flexible way to configure Java Beans, XML </a:t>
            </a:r>
          </a:p>
          <a:p>
            <a:pPr lvl="1" algn="l"/>
            <a:r>
              <a:rPr lang="en-US" dirty="0">
                <a:solidFill>
                  <a:schemeClr val="tx1"/>
                </a:solidFill>
                <a:latin typeface="Times New Roman" panose="02020603050405020304" pitchFamily="18" charset="0"/>
                <a:cs typeface="Times New Roman" panose="02020603050405020304" pitchFamily="18" charset="0"/>
              </a:rPr>
              <a:t>      configurations, and Database Transactions.</a:t>
            </a:r>
          </a:p>
          <a:p>
            <a:pPr marL="800100" lvl="1" indent="-342900" algn="l">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It provides a powerful batch processing and manages REST </a:t>
            </a:r>
          </a:p>
          <a:p>
            <a:pPr lvl="1" algn="l"/>
            <a:r>
              <a:rPr lang="en-US" dirty="0">
                <a:solidFill>
                  <a:schemeClr val="tx1"/>
                </a:solidFill>
                <a:latin typeface="Times New Roman" panose="02020603050405020304" pitchFamily="18" charset="0"/>
                <a:cs typeface="Times New Roman" panose="02020603050405020304" pitchFamily="18" charset="0"/>
              </a:rPr>
              <a:t>      endpoints.</a:t>
            </a:r>
          </a:p>
          <a:p>
            <a:pPr marL="800100" lvl="1" indent="-342900" algn="l">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In Spring Boot, everything is auto configured; no manual </a:t>
            </a:r>
          </a:p>
          <a:p>
            <a:pPr lvl="1" algn="l"/>
            <a:r>
              <a:rPr lang="en-US" dirty="0">
                <a:solidFill>
                  <a:schemeClr val="tx1"/>
                </a:solidFill>
                <a:latin typeface="Times New Roman" panose="02020603050405020304" pitchFamily="18" charset="0"/>
                <a:cs typeface="Times New Roman" panose="02020603050405020304" pitchFamily="18" charset="0"/>
              </a:rPr>
              <a:t>      configurations are needed.</a:t>
            </a:r>
          </a:p>
          <a:p>
            <a:pPr marL="800100" lvl="1" indent="-342900" algn="l">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Eases dependency management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3616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D1277-434A-4AE1-8481-6417BB24F201}"/>
              </a:ext>
            </a:extLst>
          </p:cNvPr>
          <p:cNvSpPr>
            <a:spLocks noGrp="1"/>
          </p:cNvSpPr>
          <p:nvPr>
            <p:ph type="ctrTitle"/>
          </p:nvPr>
        </p:nvSpPr>
        <p:spPr>
          <a:xfrm>
            <a:off x="1568281" y="363985"/>
            <a:ext cx="8915399" cy="959983"/>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solidFill>
                  <a:schemeClr val="bg1"/>
                </a:solidFill>
              </a:rPr>
              <a:t>How does it work?</a:t>
            </a:r>
            <a:endParaRPr lang="en-IN" b="1" dirty="0">
              <a:solidFill>
                <a:schemeClr val="bg1"/>
              </a:solidFill>
            </a:endParaRPr>
          </a:p>
        </p:txBody>
      </p:sp>
      <p:sp>
        <p:nvSpPr>
          <p:cNvPr id="3" name="Subtitle 2">
            <a:extLst>
              <a:ext uri="{FF2B5EF4-FFF2-40B4-BE49-F238E27FC236}">
                <a16:creationId xmlns:a16="http://schemas.microsoft.com/office/drawing/2014/main" id="{C9D161C3-D616-4932-9BE3-4411D517A165}"/>
              </a:ext>
            </a:extLst>
          </p:cNvPr>
          <p:cNvSpPr>
            <a:spLocks noGrp="1"/>
          </p:cNvSpPr>
          <p:nvPr>
            <p:ph type="subTitle" idx="1"/>
          </p:nvPr>
        </p:nvSpPr>
        <p:spPr>
          <a:xfrm>
            <a:off x="1992579" y="1562295"/>
            <a:ext cx="9662156" cy="3523519"/>
          </a:xfrm>
        </p:spPr>
        <p:txBody>
          <a:bodyPr>
            <a:noAutofit/>
          </a:bodyPr>
          <a:lstStyle/>
          <a:p>
            <a:pPr lvl="1" algn="l"/>
            <a:r>
              <a:rPr lang="en-US" sz="1900" dirty="0">
                <a:solidFill>
                  <a:schemeClr val="tx1"/>
                </a:solidFill>
                <a:latin typeface="Times New Roman" panose="02020603050405020304" pitchFamily="18" charset="0"/>
                <a:cs typeface="Times New Roman" panose="02020603050405020304" pitchFamily="18" charset="0"/>
              </a:rPr>
              <a:t>You can choose Spring Boot because of the features and benefits it offers </a:t>
            </a:r>
          </a:p>
          <a:p>
            <a:pPr lvl="1" algn="l"/>
            <a:r>
              <a:rPr lang="en-US" sz="1900" dirty="0">
                <a:solidFill>
                  <a:schemeClr val="tx1"/>
                </a:solidFill>
                <a:latin typeface="Times New Roman" panose="02020603050405020304" pitchFamily="18" charset="0"/>
                <a:cs typeface="Times New Roman" panose="02020603050405020304" pitchFamily="18" charset="0"/>
              </a:rPr>
              <a:t>as given here −</a:t>
            </a:r>
          </a:p>
          <a:p>
            <a:pPr marL="800100" lvl="1" indent="-342900" algn="l">
              <a:buFont typeface="Wingdings" panose="05000000000000000000" pitchFamily="2" charset="2"/>
              <a:buChar char="Ø"/>
            </a:pPr>
            <a:r>
              <a:rPr lang="en-US" sz="1900" dirty="0">
                <a:solidFill>
                  <a:schemeClr val="tx1"/>
                </a:solidFill>
                <a:latin typeface="Times New Roman" panose="02020603050405020304" pitchFamily="18" charset="0"/>
                <a:cs typeface="Times New Roman" panose="02020603050405020304" pitchFamily="18" charset="0"/>
              </a:rPr>
              <a:t>It provides a flexible way to configure Java Beans, XML configurations,</a:t>
            </a:r>
          </a:p>
          <a:p>
            <a:pPr lvl="1" algn="l"/>
            <a:r>
              <a:rPr lang="en-US" sz="1900" dirty="0">
                <a:solidFill>
                  <a:schemeClr val="tx1"/>
                </a:solidFill>
                <a:latin typeface="Times New Roman" panose="02020603050405020304" pitchFamily="18" charset="0"/>
                <a:cs typeface="Times New Roman" panose="02020603050405020304" pitchFamily="18" charset="0"/>
              </a:rPr>
              <a:t>      and Database Transactions.</a:t>
            </a:r>
          </a:p>
          <a:p>
            <a:pPr marL="800100" lvl="1" indent="-342900" algn="l">
              <a:buFont typeface="Wingdings" panose="05000000000000000000" pitchFamily="2" charset="2"/>
              <a:buChar char="Ø"/>
            </a:pPr>
            <a:r>
              <a:rPr lang="en-US" sz="1900" dirty="0">
                <a:solidFill>
                  <a:schemeClr val="tx1"/>
                </a:solidFill>
                <a:latin typeface="Times New Roman" panose="02020603050405020304" pitchFamily="18" charset="0"/>
                <a:cs typeface="Times New Roman" panose="02020603050405020304" pitchFamily="18" charset="0"/>
              </a:rPr>
              <a:t>It provides a powerful batch processing and manages REST endpoints.</a:t>
            </a:r>
          </a:p>
          <a:p>
            <a:pPr marL="800100" lvl="1" indent="-342900" algn="l">
              <a:buFont typeface="Wingdings" panose="05000000000000000000" pitchFamily="2" charset="2"/>
              <a:buChar char="Ø"/>
            </a:pPr>
            <a:r>
              <a:rPr lang="en-US" sz="1900" dirty="0">
                <a:solidFill>
                  <a:schemeClr val="tx1"/>
                </a:solidFill>
                <a:latin typeface="Times New Roman" panose="02020603050405020304" pitchFamily="18" charset="0"/>
                <a:cs typeface="Times New Roman" panose="02020603050405020304" pitchFamily="18" charset="0"/>
              </a:rPr>
              <a:t>In Spring Boot, everything is auto configured; no manual configurations </a:t>
            </a:r>
          </a:p>
          <a:p>
            <a:pPr lvl="1" algn="l"/>
            <a:r>
              <a:rPr lang="en-US" sz="1900" dirty="0">
                <a:solidFill>
                  <a:schemeClr val="tx1"/>
                </a:solidFill>
                <a:latin typeface="Times New Roman" panose="02020603050405020304" pitchFamily="18" charset="0"/>
                <a:cs typeface="Times New Roman" panose="02020603050405020304" pitchFamily="18" charset="0"/>
              </a:rPr>
              <a:t>      are needed.</a:t>
            </a:r>
          </a:p>
          <a:p>
            <a:pPr marL="800100" lvl="1" indent="-342900" algn="l">
              <a:buFont typeface="Wingdings" panose="05000000000000000000" pitchFamily="2" charset="2"/>
              <a:buChar char="Ø"/>
            </a:pPr>
            <a:r>
              <a:rPr lang="en-US" sz="1900" dirty="0">
                <a:solidFill>
                  <a:schemeClr val="tx1"/>
                </a:solidFill>
                <a:latin typeface="Times New Roman" panose="02020603050405020304" pitchFamily="18" charset="0"/>
                <a:cs typeface="Times New Roman" panose="02020603050405020304" pitchFamily="18" charset="0"/>
              </a:rPr>
              <a:t>It offers annotation-based spring application</a:t>
            </a:r>
          </a:p>
          <a:p>
            <a:pPr marL="800100" lvl="1" indent="-342900" algn="l">
              <a:buFont typeface="Wingdings" panose="05000000000000000000" pitchFamily="2" charset="2"/>
              <a:buChar char="Ø"/>
            </a:pPr>
            <a:r>
              <a:rPr lang="en-US" sz="1900" dirty="0">
                <a:solidFill>
                  <a:schemeClr val="tx1"/>
                </a:solidFill>
                <a:latin typeface="Times New Roman" panose="02020603050405020304" pitchFamily="18" charset="0"/>
                <a:cs typeface="Times New Roman" panose="02020603050405020304" pitchFamily="18" charset="0"/>
              </a:rPr>
              <a:t>Eases dependency management</a:t>
            </a:r>
          </a:p>
          <a:p>
            <a:pPr lvl="1" algn="l"/>
            <a:endParaRPr lang="en-IN" sz="1900" dirty="0"/>
          </a:p>
        </p:txBody>
      </p:sp>
    </p:spTree>
    <p:extLst>
      <p:ext uri="{BB962C8B-B14F-4D97-AF65-F5344CB8AC3E}">
        <p14:creationId xmlns:p14="http://schemas.microsoft.com/office/powerpoint/2010/main" val="2778893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E8E9-784F-4BE5-99F1-C9103CCBC4FD}"/>
              </a:ext>
            </a:extLst>
          </p:cNvPr>
          <p:cNvSpPr>
            <a:spLocks noGrp="1"/>
          </p:cNvSpPr>
          <p:nvPr>
            <p:ph type="ctrTitle"/>
          </p:nvPr>
        </p:nvSpPr>
        <p:spPr>
          <a:xfrm>
            <a:off x="1745835" y="665826"/>
            <a:ext cx="8915399" cy="738041"/>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b="1" dirty="0">
                <a:solidFill>
                  <a:schemeClr val="bg1"/>
                </a:solidFill>
              </a:rPr>
              <a:t>What is Angular?</a:t>
            </a:r>
            <a:endParaRPr lang="en-IN" b="1" dirty="0">
              <a:solidFill>
                <a:schemeClr val="bg1"/>
              </a:solidFill>
            </a:endParaRPr>
          </a:p>
        </p:txBody>
      </p:sp>
      <p:sp>
        <p:nvSpPr>
          <p:cNvPr id="3" name="Subtitle 2">
            <a:extLst>
              <a:ext uri="{FF2B5EF4-FFF2-40B4-BE49-F238E27FC236}">
                <a16:creationId xmlns:a16="http://schemas.microsoft.com/office/drawing/2014/main" id="{ECB65B8F-82BA-461A-8B42-74667975EF6A}"/>
              </a:ext>
            </a:extLst>
          </p:cNvPr>
          <p:cNvSpPr>
            <a:spLocks noGrp="1"/>
          </p:cNvSpPr>
          <p:nvPr>
            <p:ph type="subTitle" idx="1"/>
          </p:nvPr>
        </p:nvSpPr>
        <p:spPr>
          <a:xfrm>
            <a:off x="2587455" y="1767848"/>
            <a:ext cx="9604545" cy="2561588"/>
          </a:xfrm>
        </p:spPr>
        <p:txBody>
          <a:bodyPr>
            <a:noAutofit/>
          </a:bodyPr>
          <a:lstStyle/>
          <a:p>
            <a:pPr marL="342900"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Angular is an open-source, JavaScript framework written in </a:t>
            </a:r>
          </a:p>
          <a:p>
            <a:pPr algn="l"/>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TypeScript. Google maintains it, and its primary purpose is to </a:t>
            </a:r>
          </a:p>
          <a:p>
            <a:pPr algn="l"/>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develop single-page applications. </a:t>
            </a:r>
          </a:p>
          <a:p>
            <a:pPr marL="342900"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As a framework, Angular has clear advantages while also</a:t>
            </a:r>
          </a:p>
          <a:p>
            <a:pPr algn="l"/>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 providing a standard structure for developers to work with. </a:t>
            </a:r>
          </a:p>
          <a:p>
            <a:pPr marL="342900"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It enables users to create large applications in a maintainable</a:t>
            </a:r>
          </a:p>
          <a:p>
            <a:pPr algn="l"/>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 manner.</a:t>
            </a: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2094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2520-EDF6-472B-92A2-7FA813EA662E}"/>
              </a:ext>
            </a:extLst>
          </p:cNvPr>
          <p:cNvSpPr>
            <a:spLocks noGrp="1"/>
          </p:cNvSpPr>
          <p:nvPr>
            <p:ph type="ctrTitle"/>
          </p:nvPr>
        </p:nvSpPr>
        <p:spPr>
          <a:xfrm>
            <a:off x="1522891" y="568172"/>
            <a:ext cx="8915399" cy="86232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b="1" dirty="0">
                <a:solidFill>
                  <a:schemeClr val="bg1"/>
                </a:solidFill>
              </a:rPr>
              <a:t>Why do we need a framework?</a:t>
            </a:r>
            <a:endParaRPr lang="en-IN" b="1" dirty="0">
              <a:solidFill>
                <a:schemeClr val="bg1"/>
              </a:solidFill>
            </a:endParaRPr>
          </a:p>
        </p:txBody>
      </p:sp>
      <p:sp>
        <p:nvSpPr>
          <p:cNvPr id="3" name="Subtitle 2">
            <a:extLst>
              <a:ext uri="{FF2B5EF4-FFF2-40B4-BE49-F238E27FC236}">
                <a16:creationId xmlns:a16="http://schemas.microsoft.com/office/drawing/2014/main" id="{40FAD702-2CB4-4464-BF18-748DAB1A7A59}"/>
              </a:ext>
            </a:extLst>
          </p:cNvPr>
          <p:cNvSpPr>
            <a:spLocks noGrp="1"/>
          </p:cNvSpPr>
          <p:nvPr>
            <p:ph type="subTitle" idx="1"/>
          </p:nvPr>
        </p:nvSpPr>
        <p:spPr>
          <a:xfrm>
            <a:off x="2286370" y="2130641"/>
            <a:ext cx="8915399" cy="3382404"/>
          </a:xfrm>
        </p:spPr>
        <p:txBody>
          <a:bodyPr>
            <a:normAutofit/>
          </a:bodyPr>
          <a:lstStyle/>
          <a:p>
            <a:pPr marL="342900"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Frameworks in general boost web development efficiency and </a:t>
            </a:r>
          </a:p>
          <a:p>
            <a:pPr algn="l"/>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performance by providing a consistent structure so that developers </a:t>
            </a:r>
            <a:endParaRPr lang="en-US" sz="2000" dirty="0">
              <a:latin typeface="Times New Roman" panose="02020603050405020304" pitchFamily="18" charset="0"/>
              <a:cs typeface="Times New Roman" panose="02020603050405020304" pitchFamily="18" charset="0"/>
            </a:endParaRPr>
          </a:p>
          <a:p>
            <a:pPr algn="l"/>
            <a:r>
              <a:rPr lang="en-US" sz="2000" dirty="0">
                <a:solidFill>
                  <a:schemeClr val="tx1"/>
                </a:solidFill>
                <a:latin typeface="Times New Roman" panose="02020603050405020304" pitchFamily="18" charset="0"/>
                <a:cs typeface="Times New Roman" panose="02020603050405020304" pitchFamily="18" charset="0"/>
              </a:rPr>
              <a:t>     don’t have to keep rebuilding code from scratch. </a:t>
            </a:r>
          </a:p>
          <a:p>
            <a:pPr marL="342900"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Frameworks are time savers that offer developers a host of extra</a:t>
            </a:r>
          </a:p>
          <a:p>
            <a:pPr algn="l"/>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 features that can be added to software without requiring extra effort.</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070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DC1AC-33CF-4020-8DF6-050EB9E3200F}"/>
              </a:ext>
            </a:extLst>
          </p:cNvPr>
          <p:cNvSpPr>
            <a:spLocks noGrp="1"/>
          </p:cNvSpPr>
          <p:nvPr>
            <p:ph type="title"/>
          </p:nvPr>
        </p:nvSpPr>
        <p:spPr>
          <a:xfrm>
            <a:off x="1188720" y="463972"/>
            <a:ext cx="9601196" cy="1303867"/>
          </a:xfrm>
        </p:spPr>
        <p:txBody>
          <a:bodyPr/>
          <a:lstStyle/>
          <a:p>
            <a:endParaRPr lang="en-IN" dirty="0"/>
          </a:p>
        </p:txBody>
      </p:sp>
      <p:pic>
        <p:nvPicPr>
          <p:cNvPr id="5122" name="Picture 2" descr="Angular 10 + Spring Boot + MySQL example: Build a CRUD App - BezKoder">
            <a:extLst>
              <a:ext uri="{FF2B5EF4-FFF2-40B4-BE49-F238E27FC236}">
                <a16:creationId xmlns:a16="http://schemas.microsoft.com/office/drawing/2014/main" id="{58286F12-6A0A-49B4-B2FB-72C100924C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0113" y="641856"/>
            <a:ext cx="10498730" cy="557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0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5018" y="630314"/>
            <a:ext cx="9271984" cy="1655685"/>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5400" b="1" dirty="0">
                <a:solidFill>
                  <a:schemeClr val="bg1"/>
                </a:solidFill>
                <a:latin typeface="Times New Roman" panose="02020603050405020304" pitchFamily="18" charset="0"/>
                <a:ea typeface="+mj-lt"/>
                <a:cs typeface="Times New Roman" panose="02020603050405020304" pitchFamily="18" charset="0"/>
              </a:rPr>
              <a:t>MODULES OF ENZ BOOK CLUB</a:t>
            </a:r>
            <a:endParaRPr lang="en-US" sz="54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81391" y="2402150"/>
            <a:ext cx="8995611" cy="3984415"/>
          </a:xfrm>
        </p:spPr>
        <p:txBody>
          <a:bodyPr vert="horz" lIns="91440" tIns="45720" rIns="91440" bIns="45720" rtlCol="0" anchor="t">
            <a:normAutofit/>
          </a:bodyPr>
          <a:lstStyle/>
          <a:p>
            <a:pPr marL="0" indent="0" algn="just">
              <a:lnSpc>
                <a:spcPct val="100000"/>
              </a:lnSpc>
              <a:buFont typeface="Wingdings" panose="05000000000000000000" pitchFamily="34" charset="0"/>
              <a:buNone/>
            </a:pP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a:buChar char="Ø"/>
            </a:pPr>
            <a:r>
              <a:rPr lang="en-US" sz="2000" dirty="0">
                <a:latin typeface="Times New Roman" panose="02020603050405020304" pitchFamily="18" charset="0"/>
                <a:ea typeface="+mn-lt"/>
                <a:cs typeface="Times New Roman" panose="02020603050405020304" pitchFamily="18" charset="0"/>
              </a:rPr>
              <a:t>Users Module: Used for managing the users of the system.</a:t>
            </a:r>
          </a:p>
          <a:p>
            <a:pPr marL="342900" indent="-342900" algn="just">
              <a:lnSpc>
                <a:spcPct val="100000"/>
              </a:lnSpc>
              <a:buFont typeface="Wingdings" panose="05000000000000000000"/>
              <a:buChar char="Ø"/>
            </a:pPr>
            <a:r>
              <a:rPr lang="en-US" sz="2000" dirty="0">
                <a:latin typeface="Times New Roman" panose="02020603050405020304" pitchFamily="18" charset="0"/>
                <a:ea typeface="+mn-lt"/>
                <a:cs typeface="Times New Roman" panose="02020603050405020304" pitchFamily="18" charset="0"/>
              </a:rPr>
              <a:t>Admin Module: Used for managing the reviews details and user information.</a:t>
            </a:r>
            <a:endParaRPr lang="en-US" dirty="0">
              <a:cs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C9E466-F10F-45A9-83AE-5DD21210ADDD}"/>
              </a:ext>
            </a:extLst>
          </p:cNvPr>
          <p:cNvSpPr txBox="1"/>
          <p:nvPr/>
        </p:nvSpPr>
        <p:spPr>
          <a:xfrm>
            <a:off x="1273599" y="0"/>
            <a:ext cx="9331911" cy="9233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5400" b="1" dirty="0">
                <a:solidFill>
                  <a:schemeClr val="bg1"/>
                </a:solidFill>
              </a:rPr>
              <a:t>E-R DIAGRAM FOR ADMIN</a:t>
            </a:r>
            <a:endParaRPr lang="en-IN" sz="5400" b="1" dirty="0">
              <a:solidFill>
                <a:schemeClr val="bg1"/>
              </a:solidFill>
            </a:endParaRPr>
          </a:p>
        </p:txBody>
      </p:sp>
      <p:pic>
        <p:nvPicPr>
          <p:cNvPr id="3" name="Picture 2">
            <a:extLst>
              <a:ext uri="{FF2B5EF4-FFF2-40B4-BE49-F238E27FC236}">
                <a16:creationId xmlns:a16="http://schemas.microsoft.com/office/drawing/2014/main" id="{3A92D35F-68C9-4EE2-9683-DED913B0B3A2}"/>
              </a:ext>
            </a:extLst>
          </p:cNvPr>
          <p:cNvPicPr>
            <a:picLocks noChangeAspect="1"/>
          </p:cNvPicPr>
          <p:nvPr/>
        </p:nvPicPr>
        <p:blipFill>
          <a:blip r:embed="rId2"/>
          <a:stretch>
            <a:fillRect/>
          </a:stretch>
        </p:blipFill>
        <p:spPr>
          <a:xfrm>
            <a:off x="2998278" y="1065320"/>
            <a:ext cx="6532795" cy="5643824"/>
          </a:xfrm>
          <a:prstGeom prst="rect">
            <a:avLst/>
          </a:prstGeom>
        </p:spPr>
      </p:pic>
    </p:spTree>
    <p:extLst>
      <p:ext uri="{BB962C8B-B14F-4D97-AF65-F5344CB8AC3E}">
        <p14:creationId xmlns:p14="http://schemas.microsoft.com/office/powerpoint/2010/main" val="3713256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5256B3-7BF5-4CDA-8DC4-6990BAC45CF2}"/>
              </a:ext>
            </a:extLst>
          </p:cNvPr>
          <p:cNvPicPr>
            <a:picLocks noChangeAspect="1"/>
          </p:cNvPicPr>
          <p:nvPr/>
        </p:nvPicPr>
        <p:blipFill>
          <a:blip r:embed="rId2"/>
          <a:stretch>
            <a:fillRect/>
          </a:stretch>
        </p:blipFill>
        <p:spPr>
          <a:xfrm>
            <a:off x="1554480" y="802640"/>
            <a:ext cx="8849360" cy="6055360"/>
          </a:xfrm>
          <a:prstGeom prst="rect">
            <a:avLst/>
          </a:prstGeom>
        </p:spPr>
      </p:pic>
      <p:sp>
        <p:nvSpPr>
          <p:cNvPr id="20" name="Rectangle 19">
            <a:extLst>
              <a:ext uri="{FF2B5EF4-FFF2-40B4-BE49-F238E27FC236}">
                <a16:creationId xmlns:a16="http://schemas.microsoft.com/office/drawing/2014/main" id="{54A44153-4125-4DA5-B6D5-CA283C237480}"/>
              </a:ext>
            </a:extLst>
          </p:cNvPr>
          <p:cNvSpPr/>
          <p:nvPr/>
        </p:nvSpPr>
        <p:spPr>
          <a:xfrm>
            <a:off x="1554480" y="-1"/>
            <a:ext cx="8453120" cy="92456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solidFill>
                  <a:schemeClr val="bg1"/>
                </a:solidFill>
              </a:rPr>
              <a:t>ER DIAGRAM FOR USER</a:t>
            </a:r>
            <a:endParaRPr lang="en-IN" sz="3600" b="1" dirty="0">
              <a:solidFill>
                <a:schemeClr val="bg1"/>
              </a:solidFill>
            </a:endParaRPr>
          </a:p>
        </p:txBody>
      </p:sp>
    </p:spTree>
    <p:extLst>
      <p:ext uri="{BB962C8B-B14F-4D97-AF65-F5344CB8AC3E}">
        <p14:creationId xmlns:p14="http://schemas.microsoft.com/office/powerpoint/2010/main" val="255440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D0F4-79C0-49D2-92E1-9486AC9BF9D6}"/>
              </a:ext>
            </a:extLst>
          </p:cNvPr>
          <p:cNvSpPr>
            <a:spLocks noGrp="1"/>
          </p:cNvSpPr>
          <p:nvPr>
            <p:ph type="ctrTitle"/>
          </p:nvPr>
        </p:nvSpPr>
        <p:spPr>
          <a:xfrm>
            <a:off x="2688165" y="586741"/>
            <a:ext cx="6815669" cy="784860"/>
          </a:xfrm>
        </p:spPr>
        <p:style>
          <a:lnRef idx="0">
            <a:schemeClr val="accent3"/>
          </a:lnRef>
          <a:fillRef idx="3">
            <a:schemeClr val="accent3"/>
          </a:fillRef>
          <a:effectRef idx="3">
            <a:schemeClr val="accent3"/>
          </a:effectRef>
          <a:fontRef idx="minor">
            <a:schemeClr val="lt1"/>
          </a:fontRef>
        </p:style>
        <p:txBody>
          <a:bodyPr/>
          <a:lstStyle/>
          <a:p>
            <a:r>
              <a:rPr lang="en-US" dirty="0"/>
              <a:t>Dashboard</a:t>
            </a:r>
            <a:endParaRPr lang="en-IN" dirty="0"/>
          </a:p>
        </p:txBody>
      </p:sp>
      <p:pic>
        <p:nvPicPr>
          <p:cNvPr id="4" name="Picture 3">
            <a:extLst>
              <a:ext uri="{FF2B5EF4-FFF2-40B4-BE49-F238E27FC236}">
                <a16:creationId xmlns:a16="http://schemas.microsoft.com/office/drawing/2014/main" id="{A911E8B4-7100-4D72-8CA2-C8B665F260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0780" y="1516538"/>
            <a:ext cx="7353300" cy="3863182"/>
          </a:xfrm>
          <a:prstGeom prst="rect">
            <a:avLst/>
          </a:prstGeom>
          <a:noFill/>
          <a:ln>
            <a:noFill/>
          </a:ln>
        </p:spPr>
      </p:pic>
    </p:spTree>
    <p:extLst>
      <p:ext uri="{BB962C8B-B14F-4D97-AF65-F5344CB8AC3E}">
        <p14:creationId xmlns:p14="http://schemas.microsoft.com/office/powerpoint/2010/main" val="2210002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21BE-8833-4C2A-8A77-9DA46F0EE869}"/>
              </a:ext>
            </a:extLst>
          </p:cNvPr>
          <p:cNvSpPr>
            <a:spLocks noGrp="1"/>
          </p:cNvSpPr>
          <p:nvPr>
            <p:ph type="title"/>
          </p:nvPr>
        </p:nvSpPr>
        <p:spPr>
          <a:xfrm>
            <a:off x="1173482" y="951652"/>
            <a:ext cx="9601196" cy="1303867"/>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sz="4400" b="1" dirty="0">
                <a:solidFill>
                  <a:schemeClr val="bg1"/>
                </a:solidFill>
                <a:latin typeface="Times New Roman" panose="02020603050405020304" pitchFamily="18" charset="0"/>
                <a:cs typeface="Times New Roman" panose="02020603050405020304" pitchFamily="18" charset="0"/>
              </a:rPr>
              <a:t>ONLINE BOOK REVIEW SYSTEM</a:t>
            </a:r>
            <a:endParaRPr lang="en-IN" dirty="0"/>
          </a:p>
        </p:txBody>
      </p:sp>
      <p:sp>
        <p:nvSpPr>
          <p:cNvPr id="3" name="Content Placeholder 2">
            <a:extLst>
              <a:ext uri="{FF2B5EF4-FFF2-40B4-BE49-F238E27FC236}">
                <a16:creationId xmlns:a16="http://schemas.microsoft.com/office/drawing/2014/main" id="{34054FE8-EEC3-4055-927B-DE485276090A}"/>
              </a:ext>
            </a:extLst>
          </p:cNvPr>
          <p:cNvSpPr>
            <a:spLocks noGrp="1"/>
          </p:cNvSpPr>
          <p:nvPr>
            <p:ph sz="half" idx="1"/>
          </p:nvPr>
        </p:nvSpPr>
        <p:spPr>
          <a:xfrm>
            <a:off x="1170432" y="2574587"/>
            <a:ext cx="4718304" cy="3310128"/>
          </a:xfrm>
        </p:spPr>
        <p:txBody>
          <a:bodyPr>
            <a:normAutofit/>
          </a:bodyPr>
          <a:lstStyle/>
          <a:p>
            <a:pPr lvl="2" algn="l"/>
            <a:endParaRPr lang="en-IN" sz="2000" dirty="0">
              <a:solidFill>
                <a:schemeClr val="tx1"/>
              </a:solidFill>
              <a:latin typeface="Times New Roman" panose="02020603050405020304" pitchFamily="18" charset="0"/>
              <a:ea typeface="+mn-lt"/>
              <a:cs typeface="Times New Roman" panose="02020603050405020304" pitchFamily="18" charset="0"/>
            </a:endParaRPr>
          </a:p>
          <a:p>
            <a:pPr lvl="2" algn="l"/>
            <a:r>
              <a:rPr lang="en-IN" sz="2000" dirty="0">
                <a:solidFill>
                  <a:schemeClr val="tx1"/>
                </a:solidFill>
                <a:latin typeface="Times New Roman" panose="02020603050405020304" pitchFamily="18" charset="0"/>
                <a:ea typeface="+mn-lt"/>
                <a:cs typeface="Times New Roman" panose="02020603050405020304" pitchFamily="18" charset="0"/>
              </a:rPr>
              <a:t>1. Shete Nila Dhanraj  </a:t>
            </a:r>
          </a:p>
          <a:p>
            <a:pPr lvl="2" algn="l"/>
            <a:r>
              <a:rPr lang="en-IN" sz="2000" dirty="0">
                <a:solidFill>
                  <a:schemeClr val="tx1"/>
                </a:solidFill>
                <a:latin typeface="Times New Roman" panose="02020603050405020304" pitchFamily="18" charset="0"/>
                <a:ea typeface="+mn-lt"/>
                <a:cs typeface="Times New Roman" panose="02020603050405020304" pitchFamily="18" charset="0"/>
              </a:rPr>
              <a:t>2. Shrutiprabha Dash</a:t>
            </a:r>
          </a:p>
          <a:p>
            <a:pPr lvl="2" algn="l"/>
            <a:r>
              <a:rPr lang="en-IN" sz="2000" dirty="0">
                <a:solidFill>
                  <a:schemeClr val="tx1"/>
                </a:solidFill>
                <a:latin typeface="Times New Roman" panose="02020603050405020304" pitchFamily="18" charset="0"/>
                <a:ea typeface="+mn-lt"/>
                <a:cs typeface="Times New Roman" panose="02020603050405020304" pitchFamily="18" charset="0"/>
              </a:rPr>
              <a:t>3. Sibananda Sahoo</a:t>
            </a:r>
          </a:p>
          <a:p>
            <a:pPr lvl="2" algn="l"/>
            <a:r>
              <a:rPr lang="en-IN" sz="2000" dirty="0">
                <a:solidFill>
                  <a:schemeClr val="tx1"/>
                </a:solidFill>
                <a:latin typeface="Times New Roman" panose="02020603050405020304" pitchFamily="18" charset="0"/>
                <a:ea typeface="+mn-lt"/>
                <a:cs typeface="Times New Roman" panose="02020603050405020304" pitchFamily="18" charset="0"/>
              </a:rPr>
              <a:t>4. Siripurapu Chandana</a:t>
            </a:r>
          </a:p>
          <a:p>
            <a:pPr lvl="2" algn="l"/>
            <a:r>
              <a:rPr lang="en-IN" sz="2000" dirty="0">
                <a:solidFill>
                  <a:schemeClr val="tx1"/>
                </a:solidFill>
                <a:latin typeface="Times New Roman" panose="02020603050405020304" pitchFamily="18" charset="0"/>
                <a:ea typeface="+mn-lt"/>
                <a:cs typeface="Times New Roman" panose="02020603050405020304" pitchFamily="18" charset="0"/>
              </a:rPr>
              <a:t>5. Sk Saud</a:t>
            </a:r>
          </a:p>
          <a:p>
            <a:endParaRPr lang="en-IN" dirty="0"/>
          </a:p>
        </p:txBody>
      </p:sp>
      <p:sp>
        <p:nvSpPr>
          <p:cNvPr id="4" name="Content Placeholder 3">
            <a:extLst>
              <a:ext uri="{FF2B5EF4-FFF2-40B4-BE49-F238E27FC236}">
                <a16:creationId xmlns:a16="http://schemas.microsoft.com/office/drawing/2014/main" id="{DBE49781-6857-4922-A383-DA7E88A30BEA}"/>
              </a:ext>
            </a:extLst>
          </p:cNvPr>
          <p:cNvSpPr>
            <a:spLocks noGrp="1"/>
          </p:cNvSpPr>
          <p:nvPr>
            <p:ph sz="half" idx="2"/>
          </p:nvPr>
        </p:nvSpPr>
        <p:spPr>
          <a:xfrm>
            <a:off x="2745567" y="2529840"/>
            <a:ext cx="8032161" cy="3310128"/>
          </a:xfrm>
        </p:spPr>
        <p:txBody>
          <a:bodyPr>
            <a:noAutofit/>
          </a:bodyPr>
          <a:lstStyle/>
          <a:p>
            <a:pPr lvl="8" algn="l"/>
            <a:endParaRPr lang="en-IN" sz="2000" dirty="0">
              <a:solidFill>
                <a:schemeClr val="tx1"/>
              </a:solidFill>
              <a:latin typeface="Times New Roman" panose="02020603050405020304" pitchFamily="18" charset="0"/>
              <a:ea typeface="+mn-lt"/>
              <a:cs typeface="Times New Roman" panose="02020603050405020304" pitchFamily="18" charset="0"/>
            </a:endParaRPr>
          </a:p>
          <a:p>
            <a:pPr lvl="8" algn="l"/>
            <a:r>
              <a:rPr lang="en-IN" sz="2000" dirty="0">
                <a:solidFill>
                  <a:schemeClr val="tx1"/>
                </a:solidFill>
                <a:latin typeface="Times New Roman" panose="02020603050405020304" pitchFamily="18" charset="0"/>
                <a:ea typeface="+mn-lt"/>
                <a:cs typeface="Times New Roman" panose="02020603050405020304" pitchFamily="18" charset="0"/>
              </a:rPr>
              <a:t>6. Sneha X</a:t>
            </a:r>
          </a:p>
          <a:p>
            <a:pPr lvl="8" algn="l"/>
            <a:r>
              <a:rPr lang="en-IN" sz="2000" dirty="0">
                <a:solidFill>
                  <a:schemeClr val="tx1"/>
                </a:solidFill>
                <a:latin typeface="Times New Roman" panose="02020603050405020304" pitchFamily="18" charset="0"/>
                <a:ea typeface="+mn-lt"/>
                <a:cs typeface="Times New Roman" panose="02020603050405020304" pitchFamily="18" charset="0"/>
              </a:rPr>
              <a:t>7. Tanmay G Mehta</a:t>
            </a:r>
          </a:p>
          <a:p>
            <a:pPr lvl="8" algn="l"/>
            <a:r>
              <a:rPr lang="en-IN" sz="2000" dirty="0">
                <a:solidFill>
                  <a:schemeClr val="tx1"/>
                </a:solidFill>
                <a:latin typeface="Times New Roman" panose="02020603050405020304" pitchFamily="18" charset="0"/>
                <a:ea typeface="+mn-lt"/>
                <a:cs typeface="Times New Roman" panose="02020603050405020304" pitchFamily="18" charset="0"/>
              </a:rPr>
              <a:t>8. Tatiparthi Bhargav Reddy</a:t>
            </a:r>
          </a:p>
          <a:p>
            <a:pPr lvl="8" algn="l"/>
            <a:r>
              <a:rPr lang="en-IN" sz="2000" dirty="0">
                <a:solidFill>
                  <a:schemeClr val="tx1"/>
                </a:solidFill>
                <a:latin typeface="Times New Roman" panose="02020603050405020304" pitchFamily="18" charset="0"/>
                <a:ea typeface="+mn-lt"/>
                <a:cs typeface="Times New Roman" panose="02020603050405020304" pitchFamily="18" charset="0"/>
              </a:rPr>
              <a:t>9. Vaishnavi Rajendra Donade</a:t>
            </a:r>
          </a:p>
          <a:p>
            <a:pPr lvl="8" algn="l"/>
            <a:r>
              <a:rPr lang="en-IN" sz="2000" dirty="0">
                <a:solidFill>
                  <a:schemeClr val="tx1"/>
                </a:solidFill>
                <a:latin typeface="Times New Roman" panose="02020603050405020304" pitchFamily="18" charset="0"/>
                <a:ea typeface="+mn-lt"/>
                <a:cs typeface="Times New Roman" panose="02020603050405020304" pitchFamily="18" charset="0"/>
              </a:rPr>
              <a:t>10.Vankireddy Chandana</a:t>
            </a:r>
          </a:p>
          <a:p>
            <a:endParaRPr lang="en-IN" sz="2000" dirty="0"/>
          </a:p>
        </p:txBody>
      </p:sp>
      <p:sp>
        <p:nvSpPr>
          <p:cNvPr id="5" name="Arrow: Pentagon 4">
            <a:extLst>
              <a:ext uri="{FF2B5EF4-FFF2-40B4-BE49-F238E27FC236}">
                <a16:creationId xmlns:a16="http://schemas.microsoft.com/office/drawing/2014/main" id="{BE739DD4-1637-4107-AEC0-3199C65BFF39}"/>
              </a:ext>
            </a:extLst>
          </p:cNvPr>
          <p:cNvSpPr/>
          <p:nvPr/>
        </p:nvSpPr>
        <p:spPr>
          <a:xfrm>
            <a:off x="1170432" y="2255519"/>
            <a:ext cx="4421079" cy="670265"/>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lvl="1" algn="ctr"/>
            <a:endParaRPr lang="en-IN" sz="3200" dirty="0"/>
          </a:p>
        </p:txBody>
      </p:sp>
      <p:pic>
        <p:nvPicPr>
          <p:cNvPr id="7" name="Picture 6">
            <a:extLst>
              <a:ext uri="{FF2B5EF4-FFF2-40B4-BE49-F238E27FC236}">
                <a16:creationId xmlns:a16="http://schemas.microsoft.com/office/drawing/2014/main" id="{EFE545C1-33F1-44D0-87C6-A839370E2E3A}"/>
              </a:ext>
            </a:extLst>
          </p:cNvPr>
          <p:cNvPicPr>
            <a:picLocks noChangeAspect="1"/>
          </p:cNvPicPr>
          <p:nvPr/>
        </p:nvPicPr>
        <p:blipFill>
          <a:blip r:embed="rId2"/>
          <a:stretch>
            <a:fillRect/>
          </a:stretch>
        </p:blipFill>
        <p:spPr>
          <a:xfrm>
            <a:off x="1414272" y="2163894"/>
            <a:ext cx="3594608" cy="853514"/>
          </a:xfrm>
          <a:prstGeom prst="rect">
            <a:avLst/>
          </a:prstGeom>
        </p:spPr>
      </p:pic>
    </p:spTree>
    <p:extLst>
      <p:ext uri="{BB962C8B-B14F-4D97-AF65-F5344CB8AC3E}">
        <p14:creationId xmlns:p14="http://schemas.microsoft.com/office/powerpoint/2010/main" val="783538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A217A-B8D7-4978-A73F-A1AC84D88FAC}"/>
              </a:ext>
            </a:extLst>
          </p:cNvPr>
          <p:cNvSpPr>
            <a:spLocks noGrp="1"/>
          </p:cNvSpPr>
          <p:nvPr>
            <p:ph type="title"/>
          </p:nvPr>
        </p:nvSpPr>
        <p:spPr>
          <a:xfrm>
            <a:off x="1295402" y="608753"/>
            <a:ext cx="9601196" cy="92286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t>ADMIN LOGIN</a:t>
            </a:r>
            <a:endParaRPr lang="en-IN" b="1" dirty="0"/>
          </a:p>
        </p:txBody>
      </p:sp>
      <p:pic>
        <p:nvPicPr>
          <p:cNvPr id="4" name="Content Placeholder 3">
            <a:extLst>
              <a:ext uri="{FF2B5EF4-FFF2-40B4-BE49-F238E27FC236}">
                <a16:creationId xmlns:a16="http://schemas.microsoft.com/office/drawing/2014/main" id="{166812B5-F083-42AA-A610-760730F850A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17320" y="1691640"/>
            <a:ext cx="9364980" cy="4297680"/>
          </a:xfrm>
          <a:prstGeom prst="rect">
            <a:avLst/>
          </a:prstGeom>
          <a:noFill/>
          <a:ln>
            <a:noFill/>
          </a:ln>
        </p:spPr>
      </p:pic>
    </p:spTree>
    <p:extLst>
      <p:ext uri="{BB962C8B-B14F-4D97-AF65-F5344CB8AC3E}">
        <p14:creationId xmlns:p14="http://schemas.microsoft.com/office/powerpoint/2010/main" val="2122065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920" y="505460"/>
            <a:ext cx="9560560" cy="996950"/>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IN" sz="3200" b="1" dirty="0">
                <a:solidFill>
                  <a:schemeClr val="bg1"/>
                </a:solidFill>
                <a:latin typeface="Times New Roman" panose="02020603050405020304" pitchFamily="18" charset="0"/>
                <a:cs typeface="Times New Roman" panose="02020603050405020304" pitchFamily="18" charset="0"/>
              </a:rPr>
              <a:t>THE ADMIN HOME PAGE</a:t>
            </a:r>
          </a:p>
        </p:txBody>
      </p:sp>
      <p:sp>
        <p:nvSpPr>
          <p:cNvPr id="3" name="Content Placeholder 2"/>
          <p:cNvSpPr>
            <a:spLocks noGrp="1"/>
          </p:cNvSpPr>
          <p:nvPr>
            <p:ph idx="1"/>
          </p:nvPr>
        </p:nvSpPr>
        <p:spPr>
          <a:xfrm>
            <a:off x="3576319" y="2556932"/>
            <a:ext cx="5537201" cy="1386418"/>
          </a:xfrm>
        </p:spPr>
        <p:txBody>
          <a:bodyPr/>
          <a:lstStyle/>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p:txBody>
      </p:sp>
      <p:pic>
        <p:nvPicPr>
          <p:cNvPr id="44" name="Picture 43">
            <a:extLst>
              <a:ext uri="{FF2B5EF4-FFF2-40B4-BE49-F238E27FC236}">
                <a16:creationId xmlns:a16="http://schemas.microsoft.com/office/drawing/2014/main" id="{92F9CCB6-A546-4D0D-97A6-9BBB039F928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3040" y="1502410"/>
            <a:ext cx="9489440" cy="46774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180" y="611410"/>
            <a:ext cx="9461638" cy="1064990"/>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ADD BOOK</a:t>
            </a:r>
          </a:p>
        </p:txBody>
      </p:sp>
      <p:pic>
        <p:nvPicPr>
          <p:cNvPr id="4" name="Content Placeholder 3">
            <a:extLst>
              <a:ext uri="{FF2B5EF4-FFF2-40B4-BE49-F238E27FC236}">
                <a16:creationId xmlns:a16="http://schemas.microsoft.com/office/drawing/2014/main" id="{949BC81E-D197-4380-B11E-FF68E7FFC2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65180" y="1676400"/>
            <a:ext cx="9461638" cy="38666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229D-C87E-400A-8225-B23051124CB3}"/>
              </a:ext>
            </a:extLst>
          </p:cNvPr>
          <p:cNvSpPr>
            <a:spLocks noGrp="1"/>
          </p:cNvSpPr>
          <p:nvPr>
            <p:ph type="ctrTitle"/>
          </p:nvPr>
        </p:nvSpPr>
        <p:spPr>
          <a:xfrm>
            <a:off x="1463040" y="327660"/>
            <a:ext cx="9265920" cy="762000"/>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sz="3600" b="1" dirty="0"/>
              <a:t>BOOK SUCCESSFULLY ADDED</a:t>
            </a:r>
            <a:endParaRPr lang="en-IN" sz="3600" b="1" dirty="0"/>
          </a:p>
        </p:txBody>
      </p:sp>
      <p:sp>
        <p:nvSpPr>
          <p:cNvPr id="3" name="Subtitle 2">
            <a:extLst>
              <a:ext uri="{FF2B5EF4-FFF2-40B4-BE49-F238E27FC236}">
                <a16:creationId xmlns:a16="http://schemas.microsoft.com/office/drawing/2014/main" id="{44FD27AA-E074-4144-978B-4FCA1CE77831}"/>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563A6543-6EB2-4714-9F9B-C76477F88A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1580" y="1173480"/>
            <a:ext cx="10386060" cy="4823460"/>
          </a:xfrm>
          <a:prstGeom prst="rect">
            <a:avLst/>
          </a:prstGeom>
          <a:noFill/>
          <a:ln>
            <a:noFill/>
          </a:ln>
        </p:spPr>
      </p:pic>
    </p:spTree>
    <p:extLst>
      <p:ext uri="{BB962C8B-B14F-4D97-AF65-F5344CB8AC3E}">
        <p14:creationId xmlns:p14="http://schemas.microsoft.com/office/powerpoint/2010/main" val="1844405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1C570-BAC7-44D6-9DEC-0501A867E389}"/>
              </a:ext>
            </a:extLst>
          </p:cNvPr>
          <p:cNvSpPr>
            <a:spLocks noGrp="1"/>
          </p:cNvSpPr>
          <p:nvPr>
            <p:ph type="title"/>
          </p:nvPr>
        </p:nvSpPr>
        <p:spPr>
          <a:xfrm>
            <a:off x="2247900" y="590629"/>
            <a:ext cx="7566660" cy="102192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t>VIEW BOOK</a:t>
            </a:r>
            <a:endParaRPr lang="en-IN" b="1" dirty="0"/>
          </a:p>
        </p:txBody>
      </p:sp>
      <p:pic>
        <p:nvPicPr>
          <p:cNvPr id="7" name="Content Placeholder 6">
            <a:extLst>
              <a:ext uri="{FF2B5EF4-FFF2-40B4-BE49-F238E27FC236}">
                <a16:creationId xmlns:a16="http://schemas.microsoft.com/office/drawing/2014/main" id="{A2DBEE6F-078B-4092-88BE-CDB69A28F9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8195" y="1807535"/>
            <a:ext cx="9898912" cy="4338084"/>
          </a:xfrm>
        </p:spPr>
      </p:pic>
    </p:spTree>
    <p:extLst>
      <p:ext uri="{BB962C8B-B14F-4D97-AF65-F5344CB8AC3E}">
        <p14:creationId xmlns:p14="http://schemas.microsoft.com/office/powerpoint/2010/main" val="628826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B609-1450-4AA4-B948-E6607D612A15}"/>
              </a:ext>
            </a:extLst>
          </p:cNvPr>
          <p:cNvSpPr>
            <a:spLocks noGrp="1"/>
          </p:cNvSpPr>
          <p:nvPr>
            <p:ph type="title"/>
          </p:nvPr>
        </p:nvSpPr>
        <p:spPr>
          <a:xfrm>
            <a:off x="1672590" y="507575"/>
            <a:ext cx="8846818" cy="113622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t>DELETE BOOK</a:t>
            </a:r>
            <a:endParaRPr lang="en-IN" b="1" dirty="0"/>
          </a:p>
        </p:txBody>
      </p:sp>
      <p:pic>
        <p:nvPicPr>
          <p:cNvPr id="8" name="Content Placeholder 7">
            <a:extLst>
              <a:ext uri="{FF2B5EF4-FFF2-40B4-BE49-F238E27FC236}">
                <a16:creationId xmlns:a16="http://schemas.microsoft.com/office/drawing/2014/main" id="{3DA2DC1C-FE02-4EFA-9E66-71C4183A07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684" y="1754372"/>
            <a:ext cx="9983972" cy="4338083"/>
          </a:xfrm>
        </p:spPr>
      </p:pic>
    </p:spTree>
    <p:extLst>
      <p:ext uri="{BB962C8B-B14F-4D97-AF65-F5344CB8AC3E}">
        <p14:creationId xmlns:p14="http://schemas.microsoft.com/office/powerpoint/2010/main" val="821527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2DFC-0984-4D31-BE6D-B710FB6731FF}"/>
              </a:ext>
            </a:extLst>
          </p:cNvPr>
          <p:cNvSpPr>
            <a:spLocks noGrp="1"/>
          </p:cNvSpPr>
          <p:nvPr>
            <p:ph type="title"/>
          </p:nvPr>
        </p:nvSpPr>
        <p:spPr>
          <a:xfrm>
            <a:off x="2286000" y="601133"/>
            <a:ext cx="7437120" cy="100668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t>UPDATE BOOK</a:t>
            </a:r>
            <a:endParaRPr lang="en-IN" b="1" dirty="0"/>
          </a:p>
        </p:txBody>
      </p:sp>
      <p:pic>
        <p:nvPicPr>
          <p:cNvPr id="7" name="Content Placeholder 6">
            <a:extLst>
              <a:ext uri="{FF2B5EF4-FFF2-40B4-BE49-F238E27FC236}">
                <a16:creationId xmlns:a16="http://schemas.microsoft.com/office/drawing/2014/main" id="{46290953-D589-4422-909F-281CB4F3C68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805941"/>
            <a:ext cx="9464040" cy="4282440"/>
          </a:xfrm>
          <a:prstGeom prst="rect">
            <a:avLst/>
          </a:prstGeom>
          <a:noFill/>
          <a:ln>
            <a:noFill/>
          </a:ln>
        </p:spPr>
      </p:pic>
    </p:spTree>
    <p:extLst>
      <p:ext uri="{BB962C8B-B14F-4D97-AF65-F5344CB8AC3E}">
        <p14:creationId xmlns:p14="http://schemas.microsoft.com/office/powerpoint/2010/main" val="2902088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07BF-7F1B-4AF7-A812-330F2AEB7C9F}"/>
              </a:ext>
            </a:extLst>
          </p:cNvPr>
          <p:cNvSpPr>
            <a:spLocks noGrp="1"/>
          </p:cNvSpPr>
          <p:nvPr>
            <p:ph type="title"/>
          </p:nvPr>
        </p:nvSpPr>
        <p:spPr>
          <a:xfrm>
            <a:off x="1295402" y="761153"/>
            <a:ext cx="9601196" cy="110574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t>ADMIN FEEDBACK</a:t>
            </a:r>
            <a:endParaRPr lang="en-IN" b="1" dirty="0"/>
          </a:p>
        </p:txBody>
      </p:sp>
      <p:pic>
        <p:nvPicPr>
          <p:cNvPr id="4" name="Content Placeholder 3">
            <a:extLst>
              <a:ext uri="{FF2B5EF4-FFF2-40B4-BE49-F238E27FC236}">
                <a16:creationId xmlns:a16="http://schemas.microsoft.com/office/drawing/2014/main" id="{1A3B3947-697F-4F30-AE8E-2C1AEC1A866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5402" y="1988821"/>
            <a:ext cx="9601196" cy="4198620"/>
          </a:xfrm>
          <a:prstGeom prst="rect">
            <a:avLst/>
          </a:prstGeom>
          <a:noFill/>
          <a:ln>
            <a:noFill/>
          </a:ln>
        </p:spPr>
      </p:pic>
    </p:spTree>
    <p:extLst>
      <p:ext uri="{BB962C8B-B14F-4D97-AF65-F5344CB8AC3E}">
        <p14:creationId xmlns:p14="http://schemas.microsoft.com/office/powerpoint/2010/main" val="3767260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DB53E-8217-48B3-9C50-9D72A88A023E}"/>
              </a:ext>
            </a:extLst>
          </p:cNvPr>
          <p:cNvSpPr>
            <a:spLocks noGrp="1"/>
          </p:cNvSpPr>
          <p:nvPr>
            <p:ph type="title"/>
          </p:nvPr>
        </p:nvSpPr>
        <p:spPr>
          <a:xfrm>
            <a:off x="1295401" y="608753"/>
            <a:ext cx="9601196" cy="115908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t>USER REGISTRATION</a:t>
            </a:r>
            <a:endParaRPr lang="en-IN" b="1" dirty="0"/>
          </a:p>
        </p:txBody>
      </p:sp>
      <p:pic>
        <p:nvPicPr>
          <p:cNvPr id="4" name="Content Placeholder 3">
            <a:extLst>
              <a:ext uri="{FF2B5EF4-FFF2-40B4-BE49-F238E27FC236}">
                <a16:creationId xmlns:a16="http://schemas.microsoft.com/office/drawing/2014/main" id="{0500E61A-F6BF-4B9D-B783-B6A7C1F4506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5401" y="1836420"/>
            <a:ext cx="9601196" cy="4320540"/>
          </a:xfrm>
          <a:prstGeom prst="rect">
            <a:avLst/>
          </a:prstGeom>
          <a:noFill/>
          <a:ln>
            <a:noFill/>
          </a:ln>
        </p:spPr>
      </p:pic>
    </p:spTree>
    <p:extLst>
      <p:ext uri="{BB962C8B-B14F-4D97-AF65-F5344CB8AC3E}">
        <p14:creationId xmlns:p14="http://schemas.microsoft.com/office/powerpoint/2010/main" val="1661638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31612"/>
            <a:ext cx="9601196" cy="1303867"/>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US" b="1" dirty="0">
                <a:solidFill>
                  <a:schemeClr val="bg1"/>
                </a:solidFill>
                <a:latin typeface="Times New Roman" panose="02020603050405020304" pitchFamily="18" charset="0"/>
                <a:cs typeface="Times New Roman" panose="02020603050405020304" pitchFamily="18" charset="0"/>
              </a:rPr>
              <a:t>USER LOGIN</a:t>
            </a:r>
          </a:p>
        </p:txBody>
      </p:sp>
      <p:pic>
        <p:nvPicPr>
          <p:cNvPr id="5" name="Content Placeholder 4">
            <a:extLst>
              <a:ext uri="{FF2B5EF4-FFF2-40B4-BE49-F238E27FC236}">
                <a16:creationId xmlns:a16="http://schemas.microsoft.com/office/drawing/2014/main" id="{8B94D531-EDF5-418E-8B71-8F5F02F57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1" y="1980121"/>
            <a:ext cx="9601196" cy="4246267"/>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591" y="478168"/>
            <a:ext cx="8570689" cy="102385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US" sz="3200" b="1" dirty="0">
                <a:solidFill>
                  <a:schemeClr val="bg1"/>
                </a:solidFill>
                <a:latin typeface="Times New Roman" panose="02020603050405020304" pitchFamily="18" charset="0"/>
                <a:ea typeface="+mj-lt"/>
                <a:cs typeface="Times New Roman" panose="02020603050405020304" pitchFamily="18" charset="0"/>
              </a:rPr>
              <a:t>ABSTRACT </a:t>
            </a:r>
          </a:p>
        </p:txBody>
      </p:sp>
      <p:sp>
        <p:nvSpPr>
          <p:cNvPr id="3" name="Content Placeholder 2"/>
          <p:cNvSpPr>
            <a:spLocks noGrp="1"/>
          </p:cNvSpPr>
          <p:nvPr>
            <p:ph idx="1"/>
          </p:nvPr>
        </p:nvSpPr>
        <p:spPr>
          <a:xfrm>
            <a:off x="1670591" y="1509203"/>
            <a:ext cx="9541058" cy="3292309"/>
          </a:xfrm>
        </p:spPr>
        <p:txBody>
          <a:bodyPr vert="horz" lIns="91440" tIns="45720" rIns="91440" bIns="45720" rtlCol="0" anchor="t">
            <a:noAutofit/>
          </a:bodyPr>
          <a:lstStyle/>
          <a:p>
            <a:pPr>
              <a:buFont typeface="Wingdings" panose="05000000000000000000" pitchFamily="34" charset="0"/>
              <a:buChar char="Ø"/>
            </a:pPr>
            <a:r>
              <a:rPr lang="en-US" sz="2800" dirty="0">
                <a:solidFill>
                  <a:schemeClr val="tx1"/>
                </a:solidFill>
                <a:latin typeface="Times New Roman" panose="02020603050405020304" pitchFamily="18" charset="0"/>
                <a:cs typeface="Times New Roman" panose="02020603050405020304" pitchFamily="18" charset="0"/>
              </a:rPr>
              <a:t>Nobody likes to spend money on a new book only to face that overwhelming feeling of disappointment when it doesn't live up to your expectations.</a:t>
            </a:r>
          </a:p>
          <a:p>
            <a:endParaRPr lang="en-US" sz="28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34" charset="0"/>
              <a:buChar char="Ø"/>
            </a:pPr>
            <a:r>
              <a:rPr lang="en-US" sz="2800" dirty="0">
                <a:solidFill>
                  <a:schemeClr val="tx1"/>
                </a:solidFill>
                <a:latin typeface="Times New Roman" panose="02020603050405020304" pitchFamily="18" charset="0"/>
                <a:cs typeface="Times New Roman" panose="02020603050405020304" pitchFamily="18" charset="0"/>
              </a:rPr>
              <a:t>The solution is to check our “ENZ BOOK CLUB” web application reviews  before you hit the shop. The greater the diversity of opinions you can gather, the more confidence you can have that you'll enjoy the title.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593512"/>
            <a:ext cx="9601196" cy="1303867"/>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US" b="1" dirty="0">
                <a:latin typeface="Times New Roman" panose="02020603050405020304" pitchFamily="18" charset="0"/>
                <a:cs typeface="Times New Roman" panose="02020603050405020304" pitchFamily="18" charset="0"/>
              </a:rPr>
              <a:t>USER HOME PAGE</a:t>
            </a:r>
          </a:p>
        </p:txBody>
      </p:sp>
      <p:pic>
        <p:nvPicPr>
          <p:cNvPr id="4" name="Content Placeholder 3">
            <a:extLst>
              <a:ext uri="{FF2B5EF4-FFF2-40B4-BE49-F238E27FC236}">
                <a16:creationId xmlns:a16="http://schemas.microsoft.com/office/drawing/2014/main" id="{9679BF6C-44DE-454B-9586-6C0460D191D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63980" y="1981200"/>
            <a:ext cx="9464040" cy="42062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62093"/>
            <a:ext cx="9601196" cy="114384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US" b="1" dirty="0">
                <a:latin typeface="Times New Roman" panose="02020603050405020304" pitchFamily="18" charset="0"/>
                <a:cs typeface="Times New Roman" panose="02020603050405020304" pitchFamily="18" charset="0"/>
              </a:rPr>
              <a:t>VIEW BOOK</a:t>
            </a:r>
          </a:p>
        </p:txBody>
      </p:sp>
      <p:pic>
        <p:nvPicPr>
          <p:cNvPr id="7" name="Content Placeholder 6">
            <a:extLst>
              <a:ext uri="{FF2B5EF4-FFF2-40B4-BE49-F238E27FC236}">
                <a16:creationId xmlns:a16="http://schemas.microsoft.com/office/drawing/2014/main" id="{338FD5FF-3F42-40D2-99B3-8AFFAB59111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5402" y="1882140"/>
            <a:ext cx="9601196" cy="42595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US" sz="3600" b="1" dirty="0">
                <a:latin typeface="Times New Roman" panose="02020603050405020304" pitchFamily="18" charset="0"/>
                <a:cs typeface="Times New Roman" panose="02020603050405020304" pitchFamily="18" charset="0"/>
              </a:rPr>
              <a:t>ADD FEEDBACK</a:t>
            </a:r>
          </a:p>
        </p:txBody>
      </p:sp>
      <p:pic>
        <p:nvPicPr>
          <p:cNvPr id="4" name="Content Placeholder 3">
            <a:extLst>
              <a:ext uri="{FF2B5EF4-FFF2-40B4-BE49-F238E27FC236}">
                <a16:creationId xmlns:a16="http://schemas.microsoft.com/office/drawing/2014/main" id="{B33360F2-945C-44DF-B090-AE14BC9B115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5402" y="2385060"/>
            <a:ext cx="9601196" cy="36804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623992"/>
            <a:ext cx="9601196" cy="1303867"/>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IN" sz="3600" b="1" dirty="0">
                <a:latin typeface="Times New Roman" panose="02020603050405020304" pitchFamily="18" charset="0"/>
                <a:cs typeface="Times New Roman" panose="02020603050405020304" pitchFamily="18" charset="0"/>
              </a:rPr>
              <a:t>ADDED SUCCESSFULLY</a:t>
            </a:r>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5B483C7-8EFB-4EAA-8F32-83AC4A7FDE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996440"/>
            <a:ext cx="9601195" cy="41681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114" y="390617"/>
            <a:ext cx="9601196" cy="1140780"/>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2800" b="1" dirty="0">
                <a:latin typeface="Times New Roman" panose="02020603050405020304" pitchFamily="18" charset="0"/>
                <a:ea typeface="+mj-lt"/>
                <a:cs typeface="Times New Roman" panose="02020603050405020304" pitchFamily="18" charset="0"/>
              </a:rPr>
              <a:t> </a:t>
            </a:r>
            <a:r>
              <a:rPr lang="en-US" sz="5400" b="1" dirty="0">
                <a:solidFill>
                  <a:schemeClr val="bg1"/>
                </a:solidFill>
                <a:latin typeface="Times New Roman" panose="02020603050405020304" pitchFamily="18" charset="0"/>
                <a:ea typeface="+mj-lt"/>
                <a:cs typeface="Times New Roman" panose="02020603050405020304" pitchFamily="18" charset="0"/>
              </a:rPr>
              <a:t>ADVANTAGES</a:t>
            </a:r>
          </a:p>
        </p:txBody>
      </p:sp>
      <p:sp>
        <p:nvSpPr>
          <p:cNvPr id="3" name="Content Placeholder 2"/>
          <p:cNvSpPr>
            <a:spLocks noGrp="1"/>
          </p:cNvSpPr>
          <p:nvPr>
            <p:ph idx="1"/>
          </p:nvPr>
        </p:nvSpPr>
        <p:spPr>
          <a:xfrm>
            <a:off x="1472773" y="1704514"/>
            <a:ext cx="9407191" cy="4086926"/>
          </a:xfrm>
        </p:spPr>
        <p:txBody>
          <a:bodyPr vert="horz" lIns="91440" tIns="45720" rIns="91440" bIns="45720" rtlCol="0" anchor="t">
            <a:normAutofit/>
          </a:bodyPr>
          <a:lstStyle/>
          <a:p>
            <a:pPr marL="342900" indent="-342900" algn="just">
              <a:lnSpc>
                <a:spcPct val="150000"/>
              </a:lnSpc>
              <a:buFont typeface="Wingdings" panose="05000000000000000000" pitchFamily="34" charset="0"/>
              <a:buChar char="Ø"/>
            </a:pPr>
            <a:r>
              <a:rPr lang="en-US" sz="2000" b="0" i="0" dirty="0">
                <a:solidFill>
                  <a:srgbClr val="202124"/>
                </a:solidFill>
                <a:effectLst/>
                <a:latin typeface="Times New Roman" panose="02020603050405020304" pitchFamily="18" charset="0"/>
                <a:cs typeface="Times New Roman" panose="02020603050405020304" pitchFamily="18" charset="0"/>
              </a:rPr>
              <a:t>This gives books greater visibility and a greater chance of getting found by more readers.</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User can view details of the books without going anywhere.</a:t>
            </a:r>
          </a:p>
          <a:p>
            <a:pPr marL="342900" indent="-342900" algn="just">
              <a:lnSpc>
                <a:spcPct val="15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It is convenient for users as this system provides accurate cost and description of the system.</a:t>
            </a:r>
          </a:p>
          <a:p>
            <a:pPr marL="342900" indent="-342900" algn="just">
              <a:lnSpc>
                <a:spcPct val="15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User can view different categories of books at a single place.</a:t>
            </a:r>
          </a:p>
          <a:p>
            <a:pPr marL="342900" indent="-342900" algn="just">
              <a:lnSpc>
                <a:spcPct val="150000"/>
              </a:lnSpc>
              <a:buFont typeface="Wingdings" panose="05000000000000000000" pitchFamily="34" charset="0"/>
              <a:buChar char="Ø"/>
            </a:pPr>
            <a:r>
              <a:rPr lang="en-US" sz="2000" b="0" i="0" dirty="0">
                <a:solidFill>
                  <a:srgbClr val="202124"/>
                </a:solidFill>
                <a:effectLst/>
                <a:latin typeface="Times New Roman" panose="02020603050405020304" pitchFamily="18" charset="0"/>
                <a:cs typeface="Times New Roman" panose="02020603050405020304" pitchFamily="18" charset="0"/>
              </a:rPr>
              <a:t>It helps people decide whether or not the book would interest them enough to read it.</a:t>
            </a:r>
            <a:endParaRPr lang="en-US" sz="2000" dirty="0">
              <a:latin typeface="Times New Roman" panose="02020603050405020304" pitchFamily="18" charset="0"/>
              <a:ea typeface="+mn-lt"/>
              <a:cs typeface="Times New Roman" panose="02020603050405020304" pitchFamily="18" charset="0"/>
            </a:endParaRPr>
          </a:p>
          <a:p>
            <a:pPr marL="0" indent="0">
              <a:buNone/>
            </a:pPr>
            <a:endParaRPr lang="en-US" dirty="0">
              <a:latin typeface="Garamond"/>
              <a:cs typeface="Calibri" panose="020F050202020403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A96E-3290-407E-A08D-5C9F931FD507}"/>
              </a:ext>
            </a:extLst>
          </p:cNvPr>
          <p:cNvSpPr>
            <a:spLocks noGrp="1"/>
          </p:cNvSpPr>
          <p:nvPr>
            <p:ph type="title"/>
          </p:nvPr>
        </p:nvSpPr>
        <p:spPr>
          <a:xfrm>
            <a:off x="0" y="106328"/>
            <a:ext cx="12192000" cy="1180211"/>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4000" b="1" dirty="0">
                <a:latin typeface="Times New Roman" panose="02020603050405020304" pitchFamily="18" charset="0"/>
                <a:ea typeface="Calibri" panose="020F0502020204030204" pitchFamily="34" charset="0"/>
                <a:cs typeface="Times New Roman" panose="02020603050405020304" pitchFamily="18" charset="0"/>
              </a:rPr>
              <a:t>UNIQUE SELLING POINTS</a:t>
            </a:r>
            <a:br>
              <a:rPr lang="en-IN" sz="4000" dirty="0">
                <a:effectLst/>
                <a:latin typeface="Calibri" panose="020F0502020204030204" pitchFamily="34" charset="0"/>
                <a:ea typeface="Calibri" panose="020F0502020204030204" pitchFamily="34"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03947379-8269-40D2-BFE9-612FC9B86E44}"/>
              </a:ext>
            </a:extLst>
          </p:cNvPr>
          <p:cNvSpPr>
            <a:spLocks noGrp="1"/>
          </p:cNvSpPr>
          <p:nvPr>
            <p:ph idx="1"/>
          </p:nvPr>
        </p:nvSpPr>
        <p:spPr>
          <a:xfrm>
            <a:off x="1295402" y="1286539"/>
            <a:ext cx="9601196" cy="4025803"/>
          </a:xfrm>
        </p:spPr>
        <p:txBody>
          <a:bodyPr>
            <a:noAutofit/>
          </a:bodyPr>
          <a:lstStyle/>
          <a:p>
            <a:pPr>
              <a:lnSpc>
                <a:spcPct val="115000"/>
              </a:lnSpc>
              <a:spcAft>
                <a:spcPts val="1000"/>
              </a:spcAf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Online Book review system can inculcate some new changes to benefits the Owner as well as Users.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Book inventory can consist of all Genre Books, so it could attract many new users to express the experience on it.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most positive feedback given to any book can be seen in Top of the Home page as soon as User Login’s.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Owner/Admin can also introduce new Authors with their Books and publish it for reviews which in return will give chance a to New Authors and hope of growing. Also Book inventory would have diversified collection of Books for users to review them.</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B2C will increase in high ratio if the  above  USP is be taken into consideration  and also User will be able to express their thoughts and new User upon the feedbacks  would make their choice more easily to opt for new Books.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5000"/>
              </a:lnSpc>
              <a:spcAft>
                <a:spcPts val="1000"/>
              </a:spcAft>
              <a:buNone/>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sz="2000" dirty="0"/>
          </a:p>
        </p:txBody>
      </p:sp>
    </p:spTree>
    <p:extLst>
      <p:ext uri="{BB962C8B-B14F-4D97-AF65-F5344CB8AC3E}">
        <p14:creationId xmlns:p14="http://schemas.microsoft.com/office/powerpoint/2010/main" val="1207579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2469" y="798990"/>
            <a:ext cx="9197267" cy="1202924"/>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3200" b="1" dirty="0">
                <a:latin typeface="Times New Roman" panose="02020603050405020304" pitchFamily="18" charset="0"/>
                <a:ea typeface="+mj-lt"/>
                <a:cs typeface="Times New Roman" panose="02020603050405020304" pitchFamily="18" charset="0"/>
              </a:rPr>
              <a:t>   </a:t>
            </a:r>
            <a:r>
              <a:rPr lang="en-US" sz="5400" b="1" dirty="0">
                <a:solidFill>
                  <a:schemeClr val="bg1"/>
                </a:solidFill>
                <a:latin typeface="Times New Roman" panose="02020603050405020304" pitchFamily="18" charset="0"/>
                <a:ea typeface="+mj-lt"/>
                <a:cs typeface="Times New Roman" panose="02020603050405020304" pitchFamily="18" charset="0"/>
              </a:rPr>
              <a:t>CONCLUSION</a:t>
            </a:r>
            <a:endParaRPr lang="en-IN" sz="5400" dirty="0">
              <a:solidFill>
                <a:schemeClr val="bg1"/>
              </a:solidFill>
            </a:endParaRPr>
          </a:p>
        </p:txBody>
      </p:sp>
      <p:sp>
        <p:nvSpPr>
          <p:cNvPr id="3" name="Content Placeholder 2"/>
          <p:cNvSpPr>
            <a:spLocks noGrp="1"/>
          </p:cNvSpPr>
          <p:nvPr>
            <p:ph idx="1"/>
          </p:nvPr>
        </p:nvSpPr>
        <p:spPr>
          <a:xfrm>
            <a:off x="1562469" y="2649267"/>
            <a:ext cx="9079046" cy="4015045"/>
          </a:xfrm>
        </p:spPr>
        <p:txBody>
          <a:bodyPr>
            <a:normAutofit/>
          </a:bodyPr>
          <a:lstStyle/>
          <a:p>
            <a:pPr>
              <a:buFont typeface="Wingdings" panose="05000000000000000000" pitchFamily="2" charset="2"/>
              <a:buChar char="Ø"/>
            </a:pPr>
            <a:r>
              <a:rPr lang="en-US" sz="2000" b="0" i="0" dirty="0">
                <a:solidFill>
                  <a:srgbClr val="202124"/>
                </a:solidFill>
                <a:effectLst/>
                <a:latin typeface="Times New Roman" panose="02020603050405020304" pitchFamily="18" charset="0"/>
                <a:cs typeface="Times New Roman" panose="02020603050405020304" pitchFamily="18" charset="0"/>
              </a:rPr>
              <a:t>Our project is only a humble venture to satisfy the needs to manage their project work. Several user-friendly coding has also adopted. </a:t>
            </a:r>
          </a:p>
          <a:p>
            <a:pPr>
              <a:buFont typeface="Wingdings" panose="05000000000000000000" pitchFamily="2" charset="2"/>
              <a:buChar char="Ø"/>
            </a:pPr>
            <a:r>
              <a:rPr lang="en-US" sz="2000" b="0" i="0" dirty="0">
                <a:solidFill>
                  <a:srgbClr val="202124"/>
                </a:solidFill>
                <a:effectLst/>
                <a:latin typeface="Times New Roman" panose="02020603050405020304" pitchFamily="18" charset="0"/>
                <a:cs typeface="Times New Roman" panose="02020603050405020304" pitchFamily="18" charset="0"/>
              </a:rPr>
              <a:t>The objective of software planning is to provide a frame work that enables the manger to make reasonable estimates made within a limited time frame at the beginning of the software project and should be updated regularly as the project progresses.    </a:t>
            </a:r>
          </a:p>
          <a:p>
            <a:pPr>
              <a:buFont typeface="Wingdings" panose="05000000000000000000" pitchFamily="2" charset="2"/>
              <a:buChar char="Ø"/>
            </a:pPr>
            <a:r>
              <a:rPr lang="en-US" sz="2000" b="0" i="0" dirty="0">
                <a:solidFill>
                  <a:srgbClr val="202124"/>
                </a:solidFill>
                <a:effectLst/>
                <a:latin typeface="Times New Roman" panose="02020603050405020304" pitchFamily="18" charset="0"/>
                <a:cs typeface="Times New Roman" panose="02020603050405020304" pitchFamily="18" charset="0"/>
              </a:rPr>
              <a:t> At the end it is concluded that we have made effort on following points.</a:t>
            </a:r>
          </a:p>
          <a:p>
            <a:pPr marL="0" indent="0">
              <a:buNone/>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861" y="2681057"/>
            <a:ext cx="8107938" cy="1262033"/>
          </a:xfrm>
        </p:spPr>
        <p:txBody>
          <a:bodyPr>
            <a:normAutofit/>
          </a:bodyPr>
          <a:lstStyle/>
          <a:p>
            <a:pPr algn="ctr"/>
            <a:endParaRPr lang="en-US" sz="3600" b="1" dirty="0">
              <a:latin typeface="Times New Roman" panose="02020603050405020304" pitchFamily="18" charset="0"/>
              <a:cs typeface="Times New Roman" panose="02020603050405020304" pitchFamily="18" charset="0"/>
            </a:endParaRPr>
          </a:p>
        </p:txBody>
      </p:sp>
      <p:pic>
        <p:nvPicPr>
          <p:cNvPr id="1026" name="Picture 2" descr="Thank you 1080P, 2K, 4K, 5K HD wallpapers free download | Wallpaper Flare">
            <a:extLst>
              <a:ext uri="{FF2B5EF4-FFF2-40B4-BE49-F238E27FC236}">
                <a16:creationId xmlns:a16="http://schemas.microsoft.com/office/drawing/2014/main" id="{13D0325F-FCB5-4A92-ACF2-4ED3EF7CF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72" y="361072"/>
            <a:ext cx="11221375" cy="60219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4029" y="548652"/>
            <a:ext cx="8663941" cy="915869"/>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nSpc>
                <a:spcPct val="150000"/>
              </a:lnSpc>
            </a:pPr>
            <a:r>
              <a:rPr lang="en-US" sz="24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875030" y="1778635"/>
            <a:ext cx="10629265" cy="4132580"/>
          </a:xfrm>
        </p:spPr>
        <p:txBody>
          <a:bodyPr vert="horz" lIns="91440" tIns="45720" rIns="91440" bIns="45720" rtlCol="0" anchor="t">
            <a:normAutofit/>
          </a:bodyPr>
          <a:lstStyle/>
          <a:p>
            <a:pPr marL="0" indent="0">
              <a:buNone/>
            </a:pPr>
            <a:endParaRPr lang="en-US" dirty="0">
              <a:cs typeface="Calibri" panose="020F0502020204030204"/>
            </a:endParaRPr>
          </a:p>
          <a:p>
            <a:endParaRPr lang="en-US" dirty="0">
              <a:cs typeface="Calibri" panose="020F0502020204030204"/>
            </a:endParaRPr>
          </a:p>
        </p:txBody>
      </p:sp>
      <p:sp>
        <p:nvSpPr>
          <p:cNvPr id="8" name="Text Box 7"/>
          <p:cNvSpPr txBox="1"/>
          <p:nvPr/>
        </p:nvSpPr>
        <p:spPr>
          <a:xfrm>
            <a:off x="1130935" y="1451498"/>
            <a:ext cx="9763125" cy="4399915"/>
          </a:xfrm>
          <a:prstGeom prst="rect">
            <a:avLst/>
          </a:prstGeom>
          <a:noFill/>
        </p:spPr>
        <p:txBody>
          <a:bodyPr wrap="square" rtlCol="0">
            <a:spAutoFit/>
          </a:bodyPr>
          <a:lstStyle/>
          <a:p>
            <a:pPr marL="457200" indent="-457200" algn="just">
              <a:buFont typeface="Wingdings" panose="05000000000000000000" pitchFamily="34" charset="0"/>
              <a:buChar char="Ø"/>
            </a:pPr>
            <a:r>
              <a:rPr lang="en-US" sz="2800" dirty="0">
                <a:latin typeface="Times New Roman" panose="02020603050405020304" pitchFamily="18" charset="0"/>
                <a:cs typeface="Times New Roman" panose="02020603050405020304" pitchFamily="18" charset="0"/>
              </a:rPr>
              <a:t>This “ENZ BOOK CLUB” objective is to  design Book Review  system, and to develop a customer web-based Review  system. </a:t>
            </a:r>
          </a:p>
          <a:p>
            <a:pPr marL="457200" indent="-457200" algn="just">
              <a:buFont typeface="Wingdings" panose="05000000000000000000" pitchFamily="34" charset="0"/>
              <a:buChar char="Ø"/>
            </a:pPr>
            <a:r>
              <a:rPr lang="en-US" sz="2800" dirty="0">
                <a:latin typeface="Times New Roman" panose="02020603050405020304" pitchFamily="18" charset="0"/>
                <a:cs typeface="Times New Roman" panose="02020603050405020304" pitchFamily="18" charset="0"/>
              </a:rPr>
              <a:t> The user can give the ratings and feedback to the books from their experiences.</a:t>
            </a:r>
          </a:p>
          <a:p>
            <a:pPr marL="457200" indent="-457200" algn="just">
              <a:buFont typeface="Wingdings" panose="05000000000000000000" pitchFamily="34" charset="0"/>
              <a:buChar char="Ø"/>
            </a:pPr>
            <a:r>
              <a:rPr lang="en-US" sz="2800" dirty="0">
                <a:latin typeface="Times New Roman" panose="02020603050405020304" pitchFamily="18" charset="0"/>
                <a:cs typeface="Times New Roman" panose="02020603050405020304" pitchFamily="18" charset="0"/>
              </a:rPr>
              <a:t>Presence of book reviews can help validate the worthiness of a book and establish who the book’s audience is. Then once validated, other similar users are much more likely to want to join their peers and read that same book.</a:t>
            </a:r>
          </a:p>
          <a:p>
            <a:pPr marL="457200" indent="-457200" algn="just">
              <a:buFont typeface="Wingdings" panose="05000000000000000000" pitchFamily="34" charset="0"/>
              <a:buChar char="Ø"/>
            </a:pP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34" charset="0"/>
              <a:buChar char="Ø"/>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173480"/>
            <a:ext cx="7452360" cy="899813"/>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3200" b="1" dirty="0">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1514475" y="1910080"/>
            <a:ext cx="9989820" cy="4001135"/>
          </a:xfrm>
        </p:spPr>
        <p:txBody>
          <a:bodyPr vert="horz" lIns="91440" tIns="45720" rIns="91440" bIns="45720" rtlCol="0" anchor="t">
            <a:normAutofit/>
          </a:bodyPr>
          <a:lstStyle/>
          <a:p>
            <a:pPr marL="0" indent="0">
              <a:buNone/>
            </a:pPr>
            <a:endParaRPr lang="en-US" dirty="0">
              <a:latin typeface="Garamond"/>
              <a:ea typeface="+mn-lt"/>
              <a:cs typeface="+mn-lt"/>
            </a:endParaRPr>
          </a:p>
          <a:p>
            <a:pPr algn="just">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6" name="Text Box 5"/>
          <p:cNvSpPr txBox="1"/>
          <p:nvPr/>
        </p:nvSpPr>
        <p:spPr>
          <a:xfrm>
            <a:off x="1271270" y="2504105"/>
            <a:ext cx="10135870" cy="1508105"/>
          </a:xfrm>
          <a:prstGeom prst="rect">
            <a:avLst/>
          </a:prstGeom>
          <a:noFill/>
        </p:spPr>
        <p:txBody>
          <a:bodyPr wrap="square" rtlCol="0">
            <a:spAutoFit/>
          </a:bodyPr>
          <a:lstStyle/>
          <a:p>
            <a:pPr marL="457200" indent="-457200" algn="l">
              <a:buFont typeface="Wingdings" panose="05000000000000000000" pitchFamily="34" charset="0"/>
              <a:buChar char="Ø"/>
            </a:pPr>
            <a:r>
              <a:rPr lang="en-US" sz="2000" dirty="0">
                <a:latin typeface="Times New Roman" panose="02020603050405020304" pitchFamily="18" charset="0"/>
                <a:cs typeface="Times New Roman" panose="02020603050405020304" pitchFamily="18" charset="0"/>
              </a:rPr>
              <a:t>The proposed  “ENZ BOOK CLUB” web application which contains the reviews of the new books which are uploaded by the user .It will also help the user to know the latest books of their interest being introduced into the market like fiction, science, technology etc.</a:t>
            </a:r>
          </a:p>
          <a:p>
            <a:pPr indent="0" algn="l">
              <a:buFont typeface="Wingdings" panose="05000000000000000000" pitchFamily="34" charset="0"/>
              <a:buNone/>
            </a:pP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227" y="1121156"/>
            <a:ext cx="7581901" cy="728646"/>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3200" b="1" spc="50" dirty="0">
                <a:ln w="0"/>
                <a:solidFill>
                  <a:schemeClr val="bg1"/>
                </a:solidFill>
                <a:effectLst>
                  <a:outerShdw blurRad="50800" dist="38100" dir="18900000" algn="bl" rotWithShape="0">
                    <a:prstClr val="black">
                      <a:alpha val="40000"/>
                    </a:prstClr>
                  </a:outerShdw>
                </a:effectLst>
                <a:latin typeface="Times New Roman" panose="02020603050405020304" pitchFamily="18" charset="0"/>
                <a:cs typeface="Times New Roman" panose="02020603050405020304" pitchFamily="18" charset="0"/>
              </a:rPr>
              <a:t>TECHNOLOGY USED</a:t>
            </a:r>
          </a:p>
        </p:txBody>
      </p:sp>
      <p:sp>
        <p:nvSpPr>
          <p:cNvPr id="3" name="Content Placeholder 2"/>
          <p:cNvSpPr>
            <a:spLocks noGrp="1"/>
          </p:cNvSpPr>
          <p:nvPr>
            <p:ph idx="1"/>
          </p:nvPr>
        </p:nvSpPr>
        <p:spPr>
          <a:xfrm>
            <a:off x="1545256" y="2498651"/>
            <a:ext cx="9101488" cy="4062168"/>
          </a:xfrm>
        </p:spPr>
        <p:txBody>
          <a:bodyPr vert="horz" lIns="91440" tIns="45720" rIns="91440" bIns="45720" rtlCol="0" anchor="t">
            <a:noAutofit/>
          </a:bodyPr>
          <a:lstStyle/>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Spring boot</a:t>
            </a: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Type Script </a:t>
            </a: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Java</a:t>
            </a: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MySQL </a:t>
            </a: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Angular</a:t>
            </a: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sym typeface="+mn-ea"/>
              </a:rPr>
              <a:t>HTML </a:t>
            </a: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sym typeface="+mn-ea"/>
              </a:rPr>
              <a:t>CSS </a:t>
            </a: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sym typeface="+mn-ea"/>
              </a:rPr>
              <a:t>JPA</a:t>
            </a:r>
          </a:p>
          <a:p>
            <a:pPr marL="342900" indent="-342900" algn="just">
              <a:lnSpc>
                <a:spcPct val="100000"/>
              </a:lnSpc>
              <a:buFont typeface="Wingdings" panose="05000000000000000000" pitchFamily="34" charset="0"/>
              <a:buChar char="Ø"/>
            </a:pPr>
            <a:endParaRPr lang="en-US" sz="2000" dirty="0">
              <a:latin typeface="Times New Roman" panose="02020603050405020304" pitchFamily="18" charset="0"/>
              <a:ea typeface="+mn-lt"/>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3911" y="818707"/>
            <a:ext cx="8191326" cy="110451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US" sz="2800" b="1" dirty="0">
                <a:latin typeface="Times New Roman" panose="02020603050405020304" pitchFamily="18" charset="0"/>
                <a:cs typeface="Times New Roman" panose="02020603050405020304" pitchFamily="18" charset="0"/>
              </a:rPr>
              <a:t> </a:t>
            </a:r>
            <a:r>
              <a:rPr lang="en-US" sz="3200" b="1" dirty="0">
                <a:ln w="13462">
                  <a:solidFill>
                    <a:schemeClr val="bg1"/>
                  </a:solidFill>
                  <a:prstDash val="solid"/>
                </a:ln>
                <a:solidFill>
                  <a:schemeClr val="bg1"/>
                </a:solidFill>
                <a:effectLst>
                  <a:glow rad="228600">
                    <a:schemeClr val="bg1">
                      <a:alpha val="40000"/>
                    </a:schemeClr>
                  </a:glow>
                  <a:outerShdw dist="38100" dir="2700000" algn="bl" rotWithShape="0">
                    <a:schemeClr val="accent5"/>
                  </a:outerShdw>
                </a:effectLst>
                <a:latin typeface="Times New Roman" panose="02020603050405020304" pitchFamily="18" charset="0"/>
                <a:cs typeface="Times New Roman" panose="02020603050405020304" pitchFamily="18" charset="0"/>
              </a:rPr>
              <a:t>ENVIRONMENT</a:t>
            </a:r>
          </a:p>
        </p:txBody>
      </p:sp>
      <p:sp>
        <p:nvSpPr>
          <p:cNvPr id="3" name="Content Placeholder 2"/>
          <p:cNvSpPr>
            <a:spLocks noGrp="1"/>
          </p:cNvSpPr>
          <p:nvPr>
            <p:ph idx="1"/>
          </p:nvPr>
        </p:nvSpPr>
        <p:spPr>
          <a:xfrm>
            <a:off x="1589824" y="2522855"/>
            <a:ext cx="9188450" cy="4335145"/>
          </a:xfrm>
        </p:spPr>
        <p:txBody>
          <a:bodyPr vert="horz" lIns="91440" tIns="45720" rIns="91440" bIns="45720" rtlCol="0" anchor="t">
            <a:noAutofit/>
          </a:bodyPr>
          <a:lstStyle/>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 Intel hardware machine (PC P4-2.26 GHz, 8GB RAM, 40 GB HDD)</a:t>
            </a: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Server – Apache Tomcat 8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Database – MySQL  </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MySQL Connector </a:t>
            </a: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Node Version 10   </a:t>
            </a: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JDK 1.8</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00000"/>
              </a:lnSpc>
              <a:buFont typeface="Wingdings" panose="05000000000000000000" pitchFamily="34" charset="0"/>
              <a:buChar char="Ø"/>
            </a:pPr>
            <a:r>
              <a:rPr lang="en-US" sz="2000" dirty="0">
                <a:latin typeface="Times New Roman" panose="02020603050405020304" pitchFamily="18" charset="0"/>
                <a:ea typeface="+mn-lt"/>
                <a:cs typeface="Times New Roman" panose="02020603050405020304" pitchFamily="18" charset="0"/>
              </a:rPr>
              <a:t>Eclipse IDE or Spring Tool Suite</a:t>
            </a:r>
            <a:r>
              <a:rPr lang="en-IN" sz="2000" dirty="0">
                <a:latin typeface="Times New Roman" panose="02020603050405020304" pitchFamily="18" charset="0"/>
                <a:ea typeface="+mn-lt"/>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endParaRPr lang="en-US" sz="1900" dirty="0">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41B87-ACC4-480C-B84E-4C53ECED3AF2}"/>
              </a:ext>
            </a:extLst>
          </p:cNvPr>
          <p:cNvSpPr>
            <a:spLocks noGrp="1"/>
          </p:cNvSpPr>
          <p:nvPr>
            <p:ph type="ctrTitle"/>
          </p:nvPr>
        </p:nvSpPr>
        <p:spPr>
          <a:xfrm>
            <a:off x="1575324" y="458125"/>
            <a:ext cx="8830626" cy="798471"/>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ln w="13462">
                  <a:solidFill>
                    <a:schemeClr val="bg1"/>
                  </a:solidFill>
                  <a:prstDash val="solid"/>
                </a:ln>
                <a:solidFill>
                  <a:schemeClr val="bg1"/>
                </a:solidFill>
              </a:rPr>
              <a:t>What is Spring Boot?</a:t>
            </a:r>
            <a:endParaRPr lang="en-IN" b="1" dirty="0">
              <a:ln w="13462">
                <a:solidFill>
                  <a:schemeClr val="bg1"/>
                </a:solidFill>
                <a:prstDash val="solid"/>
              </a:ln>
              <a:solidFill>
                <a:schemeClr val="bg1"/>
              </a:solidFill>
            </a:endParaRPr>
          </a:p>
        </p:txBody>
      </p:sp>
      <p:sp>
        <p:nvSpPr>
          <p:cNvPr id="3" name="Subtitle 2">
            <a:extLst>
              <a:ext uri="{FF2B5EF4-FFF2-40B4-BE49-F238E27FC236}">
                <a16:creationId xmlns:a16="http://schemas.microsoft.com/office/drawing/2014/main" id="{80340482-0B91-49D1-B6D2-7177AF33A808}"/>
              </a:ext>
            </a:extLst>
          </p:cNvPr>
          <p:cNvSpPr>
            <a:spLocks noGrp="1"/>
          </p:cNvSpPr>
          <p:nvPr>
            <p:ph type="subTitle" idx="1"/>
          </p:nvPr>
        </p:nvSpPr>
        <p:spPr>
          <a:xfrm>
            <a:off x="990600" y="2170312"/>
            <a:ext cx="10210800" cy="4922021"/>
          </a:xfrm>
        </p:spPr>
        <p:txBody>
          <a:bodyPr>
            <a:norm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Spring Boot provides a good platform for Java developers to develop</a:t>
            </a:r>
          </a:p>
          <a:p>
            <a:r>
              <a:rPr lang="en-US" sz="2000" dirty="0">
                <a:latin typeface="Times New Roman" panose="02020603050405020304" pitchFamily="18" charset="0"/>
                <a:cs typeface="Times New Roman" panose="02020603050405020304" pitchFamily="18" charset="0"/>
              </a:rPr>
              <a:t> a stand-alone and production-grade spring application that you can </a:t>
            </a:r>
          </a:p>
          <a:p>
            <a:pPr algn="l"/>
            <a:r>
              <a:rPr lang="en-US" sz="2000" dirty="0">
                <a:latin typeface="Times New Roman" panose="02020603050405020304" pitchFamily="18" charset="0"/>
                <a:cs typeface="Times New Roman" panose="02020603050405020304" pitchFamily="18" charset="0"/>
              </a:rPr>
              <a:t>                          just run. </a:t>
            </a:r>
          </a:p>
          <a:p>
            <a:pPr marL="1714500" lvl="3"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You can get started with minimum configurations without the need</a:t>
            </a:r>
          </a:p>
          <a:p>
            <a:pPr lvl="3" algn="l"/>
            <a:r>
              <a:rPr lang="en-US" sz="2000" dirty="0">
                <a:solidFill>
                  <a:schemeClr val="tx1"/>
                </a:solidFill>
                <a:latin typeface="Times New Roman" panose="02020603050405020304" pitchFamily="18" charset="0"/>
                <a:cs typeface="Times New Roman" panose="02020603050405020304" pitchFamily="18" charset="0"/>
              </a:rPr>
              <a:t>    for an entire Spring configuration setup. You can get started with </a:t>
            </a:r>
          </a:p>
          <a:p>
            <a:pPr lvl="3" algn="l"/>
            <a:r>
              <a:rPr lang="en-US" sz="2000" dirty="0">
                <a:solidFill>
                  <a:schemeClr val="tx1"/>
                </a:solidFill>
                <a:latin typeface="Times New Roman" panose="02020603050405020304" pitchFamily="18" charset="0"/>
                <a:cs typeface="Times New Roman" panose="02020603050405020304" pitchFamily="18" charset="0"/>
              </a:rPr>
              <a:t>    minimum configurations without the need for an entire Spring</a:t>
            </a:r>
          </a:p>
          <a:p>
            <a:pPr lvl="3" algn="l"/>
            <a:r>
              <a:rPr lang="en-US" sz="2000" dirty="0">
                <a:solidFill>
                  <a:schemeClr val="tx1"/>
                </a:solidFill>
                <a:latin typeface="Times New Roman" panose="02020603050405020304" pitchFamily="18" charset="0"/>
                <a:cs typeface="Times New Roman" panose="02020603050405020304" pitchFamily="18" charset="0"/>
              </a:rPr>
              <a:t>    configuration setup.</a:t>
            </a:r>
          </a:p>
          <a:p>
            <a:pPr marL="342900" indent="-342900" algn="l">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l"/>
            <a:endParaRPr lang="en-US" sz="7200" dirty="0"/>
          </a:p>
          <a:p>
            <a:pPr algn="l"/>
            <a:endParaRPr lang="en-US" sz="7200" dirty="0"/>
          </a:p>
        </p:txBody>
      </p:sp>
    </p:spTree>
    <p:extLst>
      <p:ext uri="{BB962C8B-B14F-4D97-AF65-F5344CB8AC3E}">
        <p14:creationId xmlns:p14="http://schemas.microsoft.com/office/powerpoint/2010/main" val="297316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AF1D-0C6A-4C0C-A18A-74F373BED0E9}"/>
              </a:ext>
            </a:extLst>
          </p:cNvPr>
          <p:cNvSpPr>
            <a:spLocks noGrp="1"/>
          </p:cNvSpPr>
          <p:nvPr>
            <p:ph type="ctrTitle"/>
          </p:nvPr>
        </p:nvSpPr>
        <p:spPr>
          <a:xfrm>
            <a:off x="1747388" y="427015"/>
            <a:ext cx="8915399" cy="791307"/>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4800" b="1" dirty="0">
                <a:solidFill>
                  <a:schemeClr val="bg1"/>
                </a:solidFill>
              </a:rPr>
              <a:t>Goals</a:t>
            </a:r>
            <a:endParaRPr lang="en-IN" sz="4800" b="1" dirty="0">
              <a:solidFill>
                <a:schemeClr val="bg1"/>
              </a:solidFill>
            </a:endParaRPr>
          </a:p>
        </p:txBody>
      </p:sp>
      <p:sp>
        <p:nvSpPr>
          <p:cNvPr id="3" name="Subtitle 2">
            <a:extLst>
              <a:ext uri="{FF2B5EF4-FFF2-40B4-BE49-F238E27FC236}">
                <a16:creationId xmlns:a16="http://schemas.microsoft.com/office/drawing/2014/main" id="{C7D92A85-0A4E-49BE-BF18-240A0146511F}"/>
              </a:ext>
            </a:extLst>
          </p:cNvPr>
          <p:cNvSpPr>
            <a:spLocks noGrp="1"/>
          </p:cNvSpPr>
          <p:nvPr>
            <p:ph type="subTitle" idx="1"/>
          </p:nvPr>
        </p:nvSpPr>
        <p:spPr>
          <a:xfrm>
            <a:off x="1470627" y="1634683"/>
            <a:ext cx="8915399" cy="3842007"/>
          </a:xfrm>
        </p:spPr>
        <p:txBody>
          <a:bodyPr>
            <a:noAutofit/>
          </a:bodyPr>
          <a:lstStyle/>
          <a:p>
            <a:pPr algn="l"/>
            <a:r>
              <a:rPr lang="en-US" sz="2000" dirty="0">
                <a:solidFill>
                  <a:schemeClr val="tx1"/>
                </a:solidFill>
                <a:latin typeface="Times New Roman" panose="02020603050405020304" pitchFamily="18" charset="0"/>
                <a:cs typeface="Times New Roman" panose="02020603050405020304" pitchFamily="18" charset="0"/>
              </a:rPr>
              <a:t>			</a:t>
            </a:r>
          </a:p>
          <a:p>
            <a:pPr algn="l"/>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Spring Boot is designed with the following goals −</a:t>
            </a:r>
          </a:p>
          <a:p>
            <a:pPr marL="1371600" lvl="2" indent="-4572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To avoid complex XML configuration in Spring</a:t>
            </a:r>
          </a:p>
          <a:p>
            <a:pPr marL="1371600" lvl="2" indent="-4572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To develop a production ready Spring applications in an easier way</a:t>
            </a:r>
          </a:p>
          <a:p>
            <a:pPr marL="1371600" lvl="2" indent="-4572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To reduce the development time and run the application </a:t>
            </a:r>
          </a:p>
          <a:p>
            <a:pPr lvl="2" algn="l"/>
            <a:r>
              <a:rPr lang="en-US" sz="2000" dirty="0">
                <a:solidFill>
                  <a:schemeClr val="tx1"/>
                </a:solidFill>
                <a:latin typeface="Times New Roman" panose="02020603050405020304" pitchFamily="18" charset="0"/>
                <a:cs typeface="Times New Roman" panose="02020603050405020304" pitchFamily="18" charset="0"/>
              </a:rPr>
              <a:t>        independently</a:t>
            </a:r>
          </a:p>
          <a:p>
            <a:pPr marL="1257300" lvl="2"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Offer an easier way of getting started with the application</a:t>
            </a:r>
          </a:p>
        </p:txBody>
      </p:sp>
    </p:spTree>
    <p:extLst>
      <p:ext uri="{BB962C8B-B14F-4D97-AF65-F5344CB8AC3E}">
        <p14:creationId xmlns:p14="http://schemas.microsoft.com/office/powerpoint/2010/main" val="369384820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1646</TotalTime>
  <Words>1103</Words>
  <Application>Microsoft Office PowerPoint</Application>
  <PresentationFormat>Widescreen</PresentationFormat>
  <Paragraphs>135</Paragraphs>
  <Slides>37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Garamond</vt:lpstr>
      <vt:lpstr>Times New Roman</vt:lpstr>
      <vt:lpstr>Wingdings</vt:lpstr>
      <vt:lpstr>Organic</vt:lpstr>
      <vt:lpstr>PowerPoint Presentation</vt:lpstr>
      <vt:lpstr>ONLINE BOOK REVIEW SYSTEM</vt:lpstr>
      <vt:lpstr>ABSTRACT </vt:lpstr>
      <vt:lpstr>  INTRODUCTION</vt:lpstr>
      <vt:lpstr>PROPOSED SYSTEM</vt:lpstr>
      <vt:lpstr>TECHNOLOGY USED</vt:lpstr>
      <vt:lpstr> ENVIRONMENT</vt:lpstr>
      <vt:lpstr>What is Spring Boot?</vt:lpstr>
      <vt:lpstr>Goals</vt:lpstr>
      <vt:lpstr>Advantages of spring boot</vt:lpstr>
      <vt:lpstr>Why Spring Boot?</vt:lpstr>
      <vt:lpstr>How does it work?</vt:lpstr>
      <vt:lpstr>What is Angular?</vt:lpstr>
      <vt:lpstr>Why do we need a framework?</vt:lpstr>
      <vt:lpstr>PowerPoint Presentation</vt:lpstr>
      <vt:lpstr>MODULES OF ENZ BOOK CLUB</vt:lpstr>
      <vt:lpstr>PowerPoint Presentation</vt:lpstr>
      <vt:lpstr>PowerPoint Presentation</vt:lpstr>
      <vt:lpstr>Dashboard</vt:lpstr>
      <vt:lpstr>ADMIN LOGIN</vt:lpstr>
      <vt:lpstr>THE ADMIN HOME PAGE</vt:lpstr>
      <vt:lpstr>ADD BOOK</vt:lpstr>
      <vt:lpstr>BOOK SUCCESSFULLY ADDED</vt:lpstr>
      <vt:lpstr>VIEW BOOK</vt:lpstr>
      <vt:lpstr>DELETE BOOK</vt:lpstr>
      <vt:lpstr>UPDATE BOOK</vt:lpstr>
      <vt:lpstr>ADMIN FEEDBACK</vt:lpstr>
      <vt:lpstr>USER REGISTRATION</vt:lpstr>
      <vt:lpstr>USER LOGIN</vt:lpstr>
      <vt:lpstr>USER HOME PAGE</vt:lpstr>
      <vt:lpstr>VIEW BOOK</vt:lpstr>
      <vt:lpstr>ADD FEEDBACK</vt:lpstr>
      <vt:lpstr>ADDED SUCCESSFULLY</vt:lpstr>
      <vt:lpstr> ADVANTAGES</vt:lpstr>
      <vt:lpstr>UNIQUE SELLING POINTS </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sowmya rangineni</dc:creator>
  <cp:lastModifiedBy>Nila Shete</cp:lastModifiedBy>
  <cp:revision>393</cp:revision>
  <dcterms:created xsi:type="dcterms:W3CDTF">2022-02-23T09:14:00Z</dcterms:created>
  <dcterms:modified xsi:type="dcterms:W3CDTF">2022-04-18T13:35:38Z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E20AA89877854E9E82799911030F9028</vt:lpwstr>
  </property>
  <property fmtid="{D5CDD505-2E9C-101B-9397-08002B2CF9AE}" pid="3" name="KSOProductBuildVer">
    <vt:lpwstr>1033-11.2.0.11074</vt:lpwstr>
  </property>
</Properties>
</file>